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Masters/slideMaster1.xml" ContentType="application/vnd.openxmlformats-officedocument.presentationml.slideMaster+xml"/>
  <Override PartName="/ppt/slideLayouts/slideLayout8.xml" ContentType="application/vnd.openxmlformats-officedocument.presentationml.slideLayout+xml"/>
  <Override PartName="/ppt/theme/theme1.xml" ContentType="application/vnd.openxmlformats-officedocument.theme+xml"/>
  <Override PartName="/ppt/viewProps.xml" ContentType="application/vnd.openxmlformats-officedocument.presentationml.viewProps+xml"/>
  <Override PartName="/ppt/tableStyles.xml" ContentType="application/vnd.openxmlformats-officedocument.presentationml.tableStyles+xml"/>
  <Override PartName="/ppt/presProps.xml" ContentType="application/vnd.openxmlformats-officedocument.presentationml.presProp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91" r:id="rId2"/>
    <p:sldId id="292" r:id="rId3"/>
    <p:sldId id="296" r:id="rId4"/>
    <p:sldId id="295" r:id="rId5"/>
    <p:sldId id="297" r:id="rId6"/>
    <p:sldId id="348" r:id="rId7"/>
    <p:sldId id="294"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14" d="100"/>
          <a:sy n="114" d="100"/>
        </p:scale>
        <p:origin x="414" y="-20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customXml" Target="../customXml/item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customXml" Target="../customXml/item3.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 Id="rId14" Type="http://schemas.openxmlformats.org/officeDocument/2006/relationships/customXml" Target="../customXml/item2.xml"/></Relationships>
</file>

<file path=ppt/slideLayouts/_rels/slideLayout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4.png"/><Relationship Id="rId5" Type="http://schemas.openxmlformats.org/officeDocument/2006/relationships/image" Target="../media/image3.svg"/><Relationship Id="rId4"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svg"/><Relationship Id="rId7"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 Id="rId6" Type="http://schemas.openxmlformats.org/officeDocument/2006/relationships/image" Target="../media/image5.png"/><Relationship Id="rId5" Type="http://schemas.microsoft.com/office/2007/relationships/hdphoto" Target="../media/hdphoto1.wdp"/><Relationship Id="rId4" Type="http://schemas.openxmlformats.org/officeDocument/2006/relationships/image" Target="../media/image1.png"/></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Picture - Title Slide">
    <p:spTree>
      <p:nvGrpSpPr>
        <p:cNvPr id="1" name=""/>
        <p:cNvGrpSpPr/>
        <p:nvPr/>
      </p:nvGrpSpPr>
      <p:grpSpPr>
        <a:xfrm>
          <a:off x="0" y="0"/>
          <a:ext cx="0" cy="0"/>
          <a:chOff x="0" y="0"/>
          <a:chExt cx="0" cy="0"/>
        </a:xfrm>
      </p:grpSpPr>
      <p:sp>
        <p:nvSpPr>
          <p:cNvPr id="23" name="Picture Placeholder 12">
            <a:extLst>
              <a:ext uri="{FF2B5EF4-FFF2-40B4-BE49-F238E27FC236}">
                <a16:creationId xmlns:a16="http://schemas.microsoft.com/office/drawing/2014/main" id="{D803330E-D91B-4898-8D41-E2E5DD43ED67}"/>
              </a:ext>
            </a:extLst>
          </p:cNvPr>
          <p:cNvSpPr>
            <a:spLocks noGrp="1"/>
          </p:cNvSpPr>
          <p:nvPr>
            <p:ph type="pic" sz="quarter" idx="14" hasCustomPrompt="1"/>
          </p:nvPr>
        </p:nvSpPr>
        <p:spPr>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1392272 h 6858000"/>
              <a:gd name="connsiteX3" fmla="*/ 10515261 w 12192000"/>
              <a:gd name="connsiteY3" fmla="*/ 3375865 h 6858000"/>
              <a:gd name="connsiteX4" fmla="*/ 12158767 w 12192000"/>
              <a:gd name="connsiteY4" fmla="*/ 6858000 h 6858000"/>
              <a:gd name="connsiteX5" fmla="*/ 0 w 12192000"/>
              <a:gd name="connsiteY5" fmla="*/ 6858000 h 6858000"/>
              <a:gd name="connsiteX6" fmla="*/ 0 w 12192000"/>
              <a:gd name="connsiteY6" fmla="*/ 4826798 h 6858000"/>
              <a:gd name="connsiteX7" fmla="*/ 1396330 w 12192000"/>
              <a:gd name="connsiteY7" fmla="*/ 3170210 h 6858000"/>
              <a:gd name="connsiteX8" fmla="*/ 0 w 12192000"/>
              <a:gd name="connsiteY8" fmla="*/ 12792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6858000">
                <a:moveTo>
                  <a:pt x="0" y="0"/>
                </a:moveTo>
                <a:lnTo>
                  <a:pt x="12192000" y="0"/>
                </a:lnTo>
                <a:lnTo>
                  <a:pt x="12192000" y="1392272"/>
                </a:lnTo>
                <a:lnTo>
                  <a:pt x="10515261" y="3375865"/>
                </a:lnTo>
                <a:lnTo>
                  <a:pt x="12158767" y="6858000"/>
                </a:lnTo>
                <a:lnTo>
                  <a:pt x="0" y="6858000"/>
                </a:lnTo>
                <a:lnTo>
                  <a:pt x="0" y="4826798"/>
                </a:lnTo>
                <a:lnTo>
                  <a:pt x="1396330" y="3170210"/>
                </a:lnTo>
                <a:lnTo>
                  <a:pt x="0" y="127922"/>
                </a:lnTo>
                <a:close/>
              </a:path>
            </a:pathLst>
          </a:custGeom>
          <a:solidFill>
            <a:schemeClr val="bg1"/>
          </a:solidFill>
          <a:ln>
            <a:noFill/>
          </a:ln>
        </p:spPr>
        <p:txBody>
          <a:bodyPr wrap="square" tIns="4663440" bIns="0" anchor="ctr">
            <a:noAutofit/>
          </a:bodyPr>
          <a:lstStyle>
            <a:lvl1pPr algn="ctr">
              <a:defRPr/>
            </a:lvl1pPr>
          </a:lstStyle>
          <a:p>
            <a:r>
              <a:rPr lang="en-US"/>
              <a:t>To add image to picture placeholder: Click icon (between text placeholders)</a:t>
            </a:r>
            <a:br>
              <a:rPr lang="en-US"/>
            </a:br>
            <a:r>
              <a:rPr lang="en-US"/>
              <a:t>Hit Reset, if needed, to bring logo to front</a:t>
            </a:r>
          </a:p>
        </p:txBody>
      </p:sp>
      <p:pic>
        <p:nvPicPr>
          <p:cNvPr id="9" name="Picture 8" hidden="1">
            <a:extLst>
              <a:ext uri="{FF2B5EF4-FFF2-40B4-BE49-F238E27FC236}">
                <a16:creationId xmlns:a16="http://schemas.microsoft.com/office/drawing/2014/main" id="{0DE05F76-2A42-4909-8329-A943F35427B9}"/>
              </a:ext>
            </a:extLst>
          </p:cNvPr>
          <p:cNvPicPr>
            <a:picLocks noChangeAspect="1"/>
          </p:cNvPicPr>
          <p:nvPr/>
        </p:nvPicPr>
        <p:blipFill rotWithShape="1">
          <a:blip r:embed="rId2">
            <a:extLst>
              <a:ext uri="{BEBA8EAE-BF5A-486C-A8C5-ECC9F3942E4B}">
                <a14:imgProps xmlns:a14="http://schemas.microsoft.com/office/drawing/2010/main">
                  <a14:imgLayer r:embed="rId3">
                    <a14:imgEffect>
                      <a14:brightnessContrast bright="100000" contrast="100000"/>
                    </a14:imgEffect>
                  </a14:imgLayer>
                </a14:imgProps>
              </a:ext>
            </a:extLst>
          </a:blip>
          <a:srcRect t="53019" r="-3095" b="10474"/>
          <a:stretch/>
        </p:blipFill>
        <p:spPr>
          <a:xfrm>
            <a:off x="7970520" y="3133135"/>
            <a:ext cx="138017" cy="135528"/>
          </a:xfrm>
          <a:prstGeom prst="rect">
            <a:avLst/>
          </a:prstGeom>
        </p:spPr>
      </p:pic>
      <p:pic>
        <p:nvPicPr>
          <p:cNvPr id="18" name="Graphic 17" hidden="1">
            <a:extLst>
              <a:ext uri="{FF2B5EF4-FFF2-40B4-BE49-F238E27FC236}">
                <a16:creationId xmlns:a16="http://schemas.microsoft.com/office/drawing/2014/main" id="{F66AFFBB-1BE3-4118-99F4-3AD18DE26306}"/>
              </a:ext>
            </a:extLst>
          </p:cNvPr>
          <p:cNvPicPr>
            <a:picLocks noChangeAspect="1"/>
          </p:cNvPicPr>
          <p:nvPr userDrawn="1"/>
        </p:nvPicPr>
        <p:blipFill rotWithShape="1">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r="2858"/>
          <a:stretch/>
        </p:blipFill>
        <p:spPr bwMode="gray">
          <a:xfrm>
            <a:off x="1456767" y="650875"/>
            <a:ext cx="2627077" cy="527685"/>
          </a:xfrm>
          <a:prstGeom prst="rect">
            <a:avLst/>
          </a:prstGeom>
        </p:spPr>
      </p:pic>
      <p:pic>
        <p:nvPicPr>
          <p:cNvPr id="19" name="Graphic 18" hidden="1">
            <a:extLst>
              <a:ext uri="{FF2B5EF4-FFF2-40B4-BE49-F238E27FC236}">
                <a16:creationId xmlns:a16="http://schemas.microsoft.com/office/drawing/2014/main" id="{78BF7E53-A7EE-4C2E-AC4E-83E9E65163AF}"/>
              </a:ext>
            </a:extLst>
          </p:cNvPr>
          <p:cNvPicPr>
            <a:picLocks noChangeAspect="1"/>
          </p:cNvPicPr>
          <p:nvPr userDrawn="1"/>
        </p:nvPicPr>
        <p:blipFill rotWithShape="1">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r="2858"/>
          <a:stretch/>
        </p:blipFill>
        <p:spPr bwMode="gray">
          <a:xfrm>
            <a:off x="1609167" y="803275"/>
            <a:ext cx="2627077" cy="527685"/>
          </a:xfrm>
          <a:prstGeom prst="rect">
            <a:avLst/>
          </a:prstGeom>
        </p:spPr>
      </p:pic>
      <p:sp>
        <p:nvSpPr>
          <p:cNvPr id="14" name="Title 1">
            <a:extLst>
              <a:ext uri="{FF2B5EF4-FFF2-40B4-BE49-F238E27FC236}">
                <a16:creationId xmlns:a16="http://schemas.microsoft.com/office/drawing/2014/main" id="{152E045F-278D-44A4-A15F-EDC693586124}"/>
              </a:ext>
            </a:extLst>
          </p:cNvPr>
          <p:cNvSpPr>
            <a:spLocks noGrp="1"/>
          </p:cNvSpPr>
          <p:nvPr>
            <p:ph type="title" hasCustomPrompt="1"/>
          </p:nvPr>
        </p:nvSpPr>
        <p:spPr bwMode="gray">
          <a:xfrm>
            <a:off x="1514476" y="1793875"/>
            <a:ext cx="8801100" cy="1549400"/>
          </a:xfrm>
        </p:spPr>
        <p:txBody>
          <a:bodyPr>
            <a:normAutofit/>
          </a:bodyPr>
          <a:lstStyle>
            <a:lvl1pPr>
              <a:defRPr sz="3200">
                <a:solidFill>
                  <a:schemeClr val="bg1"/>
                </a:solidFill>
              </a:defRPr>
            </a:lvl1pPr>
          </a:lstStyle>
          <a:p>
            <a:r>
              <a:rPr lang="en-US"/>
              <a:t>Type insightful title | Max 3 lines</a:t>
            </a:r>
          </a:p>
        </p:txBody>
      </p:sp>
      <p:sp>
        <p:nvSpPr>
          <p:cNvPr id="15" name="Subtitle 2">
            <a:extLst>
              <a:ext uri="{FF2B5EF4-FFF2-40B4-BE49-F238E27FC236}">
                <a16:creationId xmlns:a16="http://schemas.microsoft.com/office/drawing/2014/main" id="{DF342D6B-0973-43B8-AF2C-18F6B3E69236}"/>
              </a:ext>
            </a:extLst>
          </p:cNvPr>
          <p:cNvSpPr>
            <a:spLocks noGrp="1"/>
          </p:cNvSpPr>
          <p:nvPr>
            <p:ph type="subTitle" idx="1" hasCustomPrompt="1"/>
          </p:nvPr>
        </p:nvSpPr>
        <p:spPr bwMode="gray">
          <a:xfrm>
            <a:off x="1514474" y="3429000"/>
            <a:ext cx="8801102" cy="1409700"/>
          </a:xfrm>
        </p:spPr>
        <p:txBody>
          <a:bodyPr/>
          <a:lstStyle>
            <a:lvl1pPr marL="0" indent="0" algn="l">
              <a:buNone/>
              <a:defRPr sz="2000" b="1">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Presenter Name | Title</a:t>
            </a:r>
          </a:p>
        </p:txBody>
      </p:sp>
      <p:sp>
        <p:nvSpPr>
          <p:cNvPr id="17" name="Text Placeholder 7">
            <a:extLst>
              <a:ext uri="{FF2B5EF4-FFF2-40B4-BE49-F238E27FC236}">
                <a16:creationId xmlns:a16="http://schemas.microsoft.com/office/drawing/2014/main" id="{5E675D7C-C3B5-4613-ACD9-DD67D62A1C06}"/>
              </a:ext>
            </a:extLst>
          </p:cNvPr>
          <p:cNvSpPr>
            <a:spLocks noGrp="1"/>
          </p:cNvSpPr>
          <p:nvPr>
            <p:ph type="body" sz="quarter" idx="15" hasCustomPrompt="1"/>
          </p:nvPr>
        </p:nvSpPr>
        <p:spPr>
          <a:xfrm>
            <a:off x="1514475" y="4838700"/>
            <a:ext cx="8801101" cy="387350"/>
          </a:xfrm>
        </p:spPr>
        <p:txBody>
          <a:bodyPr/>
          <a:lstStyle>
            <a:lvl1pPr>
              <a:defRPr sz="1800">
                <a:solidFill>
                  <a:schemeClr val="bg1"/>
                </a:solidFill>
              </a:defRPr>
            </a:lvl1pPr>
          </a:lstStyle>
          <a:p>
            <a:pPr lvl="0"/>
            <a:r>
              <a:rPr lang="en-US"/>
              <a:t>Month DD, YYYY</a:t>
            </a:r>
          </a:p>
        </p:txBody>
      </p:sp>
      <p:sp>
        <p:nvSpPr>
          <p:cNvPr id="25" name="Date Placeholder 24">
            <a:extLst>
              <a:ext uri="{FF2B5EF4-FFF2-40B4-BE49-F238E27FC236}">
                <a16:creationId xmlns:a16="http://schemas.microsoft.com/office/drawing/2014/main" id="{D32B4CD7-1EB7-452F-87DF-5E78E5B60B86}"/>
              </a:ext>
            </a:extLst>
          </p:cNvPr>
          <p:cNvSpPr>
            <a:spLocks noGrp="1"/>
          </p:cNvSpPr>
          <p:nvPr>
            <p:ph type="dt" sz="half" idx="16"/>
          </p:nvPr>
        </p:nvSpPr>
        <p:spPr/>
        <p:txBody>
          <a:bodyPr/>
          <a:lstStyle/>
          <a:p>
            <a:fld id="{F54C7924-324F-4E02-96B1-FA6D31601A29}" type="datetime1">
              <a:rPr lang="en-US" smtClean="0"/>
              <a:t>8/24/2023</a:t>
            </a:fld>
            <a:endParaRPr lang="en-US"/>
          </a:p>
        </p:txBody>
      </p:sp>
      <p:sp>
        <p:nvSpPr>
          <p:cNvPr id="27" name="Slide Number Placeholder 26">
            <a:extLst>
              <a:ext uri="{FF2B5EF4-FFF2-40B4-BE49-F238E27FC236}">
                <a16:creationId xmlns:a16="http://schemas.microsoft.com/office/drawing/2014/main" id="{D84AEC2D-844A-46E8-AC05-AB39A2116AB2}"/>
              </a:ext>
            </a:extLst>
          </p:cNvPr>
          <p:cNvSpPr>
            <a:spLocks noGrp="1"/>
          </p:cNvSpPr>
          <p:nvPr>
            <p:ph type="sldNum" sz="quarter" idx="18"/>
          </p:nvPr>
        </p:nvSpPr>
        <p:spPr/>
        <p:txBody>
          <a:bodyPr/>
          <a:lstStyle>
            <a:lvl1pPr>
              <a:defRPr>
                <a:solidFill>
                  <a:schemeClr val="bg1"/>
                </a:solidFill>
              </a:defRPr>
            </a:lvl1pPr>
          </a:lstStyle>
          <a:p>
            <a:fld id="{A358EEE2-36F2-465F-AD6A-DD1699CB9FE5}" type="slidenum">
              <a:rPr lang="en-US" smtClean="0"/>
              <a:pPr/>
              <a:t>‹#›</a:t>
            </a:fld>
            <a:endParaRPr lang="en-US"/>
          </a:p>
        </p:txBody>
      </p:sp>
      <p:sp>
        <p:nvSpPr>
          <p:cNvPr id="43" name="Picture Placeholder 42">
            <a:extLst>
              <a:ext uri="{FF2B5EF4-FFF2-40B4-BE49-F238E27FC236}">
                <a16:creationId xmlns:a16="http://schemas.microsoft.com/office/drawing/2014/main" id="{AE2CA2E3-D2B8-46CF-9D1F-E665B0DCAF4A}"/>
              </a:ext>
            </a:extLst>
          </p:cNvPr>
          <p:cNvSpPr>
            <a:spLocks noGrp="1"/>
          </p:cNvSpPr>
          <p:nvPr>
            <p:ph type="pic" sz="quarter" idx="19" hasCustomPrompt="1"/>
          </p:nvPr>
        </p:nvSpPr>
        <p:spPr>
          <a:xfrm>
            <a:off x="1328738" y="619125"/>
            <a:ext cx="2895600" cy="557213"/>
          </a:xfrm>
          <a:blipFill dpi="0" rotWithShape="1">
            <a:blip r:embed="rId6">
              <a:extLst>
                <a:ext uri="{28A0092B-C50C-407E-A947-70E740481C1C}">
                  <a14:useLocalDpi xmlns:a14="http://schemas.microsoft.com/office/drawing/2010/main" val="0"/>
                </a:ext>
              </a:extLst>
            </a:blip>
            <a:srcRect/>
            <a:stretch>
              <a:fillRect/>
            </a:stretch>
          </a:blipFill>
        </p:spPr>
        <p:txBody>
          <a:bodyPr/>
          <a:lstStyle/>
          <a:p>
            <a:r>
              <a:rPr lang="en-US"/>
              <a:t> </a:t>
            </a:r>
          </a:p>
        </p:txBody>
      </p:sp>
      <p:sp>
        <p:nvSpPr>
          <p:cNvPr id="13" name="Footer Placeholder 4">
            <a:extLst>
              <a:ext uri="{FF2B5EF4-FFF2-40B4-BE49-F238E27FC236}">
                <a16:creationId xmlns:a16="http://schemas.microsoft.com/office/drawing/2014/main" id="{859BF13B-8BD5-456B-960E-FE85E4CD27AF}"/>
              </a:ext>
            </a:extLst>
          </p:cNvPr>
          <p:cNvSpPr>
            <a:spLocks noGrp="1"/>
          </p:cNvSpPr>
          <p:nvPr>
            <p:ph type="ftr" sz="quarter" idx="3"/>
          </p:nvPr>
        </p:nvSpPr>
        <p:spPr bwMode="gray">
          <a:xfrm>
            <a:off x="533400" y="6400800"/>
            <a:ext cx="7353300" cy="320675"/>
          </a:xfrm>
          <a:prstGeom prst="rect">
            <a:avLst/>
          </a:prstGeom>
        </p:spPr>
        <p:txBody>
          <a:bodyPr vert="horz" lIns="0" tIns="0" rIns="0" bIns="0" rtlCol="0" anchor="t"/>
          <a:lstStyle>
            <a:lvl1pPr algn="l">
              <a:defRPr sz="800">
                <a:solidFill>
                  <a:schemeClr val="bg1"/>
                </a:solidFill>
              </a:defRPr>
            </a:lvl1pPr>
          </a:lstStyle>
          <a:p>
            <a:r>
              <a:rPr lang="en-US" dirty="0"/>
              <a:t>© 2023 Xcel Energy</a:t>
            </a:r>
          </a:p>
        </p:txBody>
      </p:sp>
    </p:spTree>
    <p:extLst>
      <p:ext uri="{BB962C8B-B14F-4D97-AF65-F5344CB8AC3E}">
        <p14:creationId xmlns:p14="http://schemas.microsoft.com/office/powerpoint/2010/main" val="4970935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Picture - Section Header">
    <p:bg>
      <p:bgRef idx="1001">
        <a:schemeClr val="bg1"/>
      </p:bgRef>
    </p:bg>
    <p:spTree>
      <p:nvGrpSpPr>
        <p:cNvPr id="1" name=""/>
        <p:cNvGrpSpPr/>
        <p:nvPr/>
      </p:nvGrpSpPr>
      <p:grpSpPr>
        <a:xfrm>
          <a:off x="0" y="0"/>
          <a:ext cx="0" cy="0"/>
          <a:chOff x="0" y="0"/>
          <a:chExt cx="0" cy="0"/>
        </a:xfrm>
      </p:grpSpPr>
      <p:sp>
        <p:nvSpPr>
          <p:cNvPr id="16" name="Picture Placeholder 15">
            <a:extLst>
              <a:ext uri="{FF2B5EF4-FFF2-40B4-BE49-F238E27FC236}">
                <a16:creationId xmlns:a16="http://schemas.microsoft.com/office/drawing/2014/main" id="{51BDE24F-D5D7-416B-A01F-0EA80989EBD9}"/>
              </a:ext>
            </a:extLst>
          </p:cNvPr>
          <p:cNvSpPr>
            <a:spLocks noGrp="1"/>
          </p:cNvSpPr>
          <p:nvPr>
            <p:ph type="pic" sz="quarter" idx="13" hasCustomPrompt="1"/>
          </p:nvPr>
        </p:nvSpPr>
        <p:spPr>
          <a:xfrm>
            <a:off x="0" y="0"/>
            <a:ext cx="4410636" cy="6858000"/>
          </a:xfrm>
          <a:custGeom>
            <a:avLst/>
            <a:gdLst>
              <a:gd name="connsiteX0" fmla="*/ 0 w 4410636"/>
              <a:gd name="connsiteY0" fmla="*/ 0 h 6858000"/>
              <a:gd name="connsiteX1" fmla="*/ 347932 w 4410636"/>
              <a:gd name="connsiteY1" fmla="*/ 0 h 6858000"/>
              <a:gd name="connsiteX2" fmla="*/ 490798 w 4410636"/>
              <a:gd name="connsiteY2" fmla="*/ 0 h 6858000"/>
              <a:gd name="connsiteX3" fmla="*/ 989384 w 4410636"/>
              <a:gd name="connsiteY3" fmla="*/ 0 h 6858000"/>
              <a:gd name="connsiteX4" fmla="*/ 4410636 w 4410636"/>
              <a:gd name="connsiteY4" fmla="*/ 0 h 6858000"/>
              <a:gd name="connsiteX5" fmla="*/ 1818060 w 4410636"/>
              <a:gd name="connsiteY5" fmla="*/ 3028950 h 6858000"/>
              <a:gd name="connsiteX6" fmla="*/ 3652557 w 4410636"/>
              <a:gd name="connsiteY6" fmla="*/ 6858000 h 6858000"/>
              <a:gd name="connsiteX7" fmla="*/ 14449 w 4410636"/>
              <a:gd name="connsiteY7" fmla="*/ 6858000 h 6858000"/>
              <a:gd name="connsiteX8" fmla="*/ 0 w 4410636"/>
              <a:gd name="connsiteY8" fmla="*/ 682732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10636" h="6858000">
                <a:moveTo>
                  <a:pt x="0" y="0"/>
                </a:moveTo>
                <a:lnTo>
                  <a:pt x="347932" y="0"/>
                </a:lnTo>
                <a:lnTo>
                  <a:pt x="490798" y="0"/>
                </a:lnTo>
                <a:lnTo>
                  <a:pt x="989384" y="0"/>
                </a:lnTo>
                <a:lnTo>
                  <a:pt x="4410636" y="0"/>
                </a:lnTo>
                <a:lnTo>
                  <a:pt x="1818060" y="3028950"/>
                </a:lnTo>
                <a:lnTo>
                  <a:pt x="3652557" y="6858000"/>
                </a:lnTo>
                <a:lnTo>
                  <a:pt x="14449" y="6858000"/>
                </a:lnTo>
                <a:lnTo>
                  <a:pt x="0" y="6827328"/>
                </a:lnTo>
                <a:close/>
              </a:path>
            </a:pathLst>
          </a:custGeom>
          <a:solidFill>
            <a:schemeClr val="bg1"/>
          </a:solidFill>
          <a:ln>
            <a:noFill/>
          </a:ln>
        </p:spPr>
        <p:txBody>
          <a:bodyPr wrap="square" tIns="0" bIns="0" anchor="ctr">
            <a:noAutofit/>
          </a:bodyPr>
          <a:lstStyle>
            <a:lvl1pPr algn="l">
              <a:defRPr/>
            </a:lvl1pPr>
          </a:lstStyle>
          <a:p>
            <a:r>
              <a:rPr lang="en-US"/>
              <a:t>Click icon to </a:t>
            </a:r>
            <a:br>
              <a:rPr lang="en-US"/>
            </a:br>
            <a:r>
              <a:rPr lang="en-US"/>
              <a:t>add picture &gt;</a:t>
            </a:r>
          </a:p>
        </p:txBody>
      </p:sp>
      <p:sp>
        <p:nvSpPr>
          <p:cNvPr id="2" name="Title 1">
            <a:extLst>
              <a:ext uri="{FF2B5EF4-FFF2-40B4-BE49-F238E27FC236}">
                <a16:creationId xmlns:a16="http://schemas.microsoft.com/office/drawing/2014/main" id="{C57F97FC-1B35-4486-9E87-3E381ED1DC66}"/>
              </a:ext>
            </a:extLst>
          </p:cNvPr>
          <p:cNvSpPr>
            <a:spLocks noGrp="1"/>
          </p:cNvSpPr>
          <p:nvPr>
            <p:ph type="title" hasCustomPrompt="1"/>
          </p:nvPr>
        </p:nvSpPr>
        <p:spPr>
          <a:xfrm>
            <a:off x="2971800" y="1901371"/>
            <a:ext cx="8606362" cy="1477622"/>
          </a:xfrm>
        </p:spPr>
        <p:txBody>
          <a:bodyPr>
            <a:normAutofit/>
          </a:bodyPr>
          <a:lstStyle>
            <a:lvl1pPr>
              <a:defRPr sz="3200"/>
            </a:lvl1pPr>
          </a:lstStyle>
          <a:p>
            <a:r>
              <a:rPr lang="en-US"/>
              <a:t>Type section header title</a:t>
            </a:r>
          </a:p>
        </p:txBody>
      </p:sp>
      <p:sp>
        <p:nvSpPr>
          <p:cNvPr id="3" name="Date Placeholder 2">
            <a:extLst>
              <a:ext uri="{FF2B5EF4-FFF2-40B4-BE49-F238E27FC236}">
                <a16:creationId xmlns:a16="http://schemas.microsoft.com/office/drawing/2014/main" id="{0B3E8A98-2273-42DE-A087-1335AA7E059C}"/>
              </a:ext>
            </a:extLst>
          </p:cNvPr>
          <p:cNvSpPr>
            <a:spLocks noGrp="1"/>
          </p:cNvSpPr>
          <p:nvPr>
            <p:ph type="dt" sz="half" idx="10"/>
          </p:nvPr>
        </p:nvSpPr>
        <p:spPr/>
        <p:txBody>
          <a:bodyPr/>
          <a:lstStyle/>
          <a:p>
            <a:fld id="{361861CF-6ACC-4496-A838-F98DEFA928BD}" type="datetime1">
              <a:rPr lang="en-US" smtClean="0"/>
              <a:t>8/24/2023</a:t>
            </a:fld>
            <a:endParaRPr lang="en-US"/>
          </a:p>
        </p:txBody>
      </p:sp>
      <p:sp>
        <p:nvSpPr>
          <p:cNvPr id="5" name="Slide Number Placeholder 4">
            <a:extLst>
              <a:ext uri="{FF2B5EF4-FFF2-40B4-BE49-F238E27FC236}">
                <a16:creationId xmlns:a16="http://schemas.microsoft.com/office/drawing/2014/main" id="{3FC36BF4-2724-4007-995D-32EAFA7DD1AC}"/>
              </a:ext>
            </a:extLst>
          </p:cNvPr>
          <p:cNvSpPr>
            <a:spLocks noGrp="1"/>
          </p:cNvSpPr>
          <p:nvPr>
            <p:ph type="sldNum" sz="quarter" idx="12"/>
          </p:nvPr>
        </p:nvSpPr>
        <p:spPr>
          <a:xfrm>
            <a:off x="8632855" y="7010400"/>
            <a:ext cx="3352800" cy="320675"/>
          </a:xfrm>
        </p:spPr>
        <p:txBody>
          <a:bodyPr/>
          <a:lstStyle/>
          <a:p>
            <a:fld id="{A358EEE2-36F2-465F-AD6A-DD1699CB9FE5}" type="slidenum">
              <a:rPr lang="en-US" smtClean="0"/>
              <a:pPr/>
              <a:t>‹#›</a:t>
            </a:fld>
            <a:endParaRPr lang="en-US"/>
          </a:p>
        </p:txBody>
      </p:sp>
      <p:sp>
        <p:nvSpPr>
          <p:cNvPr id="15" name="Subtitle 2">
            <a:extLst>
              <a:ext uri="{FF2B5EF4-FFF2-40B4-BE49-F238E27FC236}">
                <a16:creationId xmlns:a16="http://schemas.microsoft.com/office/drawing/2014/main" id="{CA8976ED-656B-4B31-833E-68A97D3F1E2C}"/>
              </a:ext>
            </a:extLst>
          </p:cNvPr>
          <p:cNvSpPr>
            <a:spLocks noGrp="1"/>
          </p:cNvSpPr>
          <p:nvPr>
            <p:ph type="subTitle" idx="1" hasCustomPrompt="1"/>
          </p:nvPr>
        </p:nvSpPr>
        <p:spPr>
          <a:xfrm>
            <a:off x="2898843" y="3401184"/>
            <a:ext cx="8679320" cy="1437516"/>
          </a:xfrm>
        </p:spPr>
        <p:txBody>
          <a:bodyPr/>
          <a:lstStyle>
            <a:lvl1pPr marL="0" indent="0" algn="l">
              <a:buNone/>
              <a:defRPr sz="2000" b="1"/>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lvl="0"/>
            <a:r>
              <a:rPr lang="en-US"/>
              <a:t>Type subhead if needed to support headline | Section header title should correspond with Agenda</a:t>
            </a:r>
          </a:p>
        </p:txBody>
      </p:sp>
      <p:pic>
        <p:nvPicPr>
          <p:cNvPr id="13" name="Graphic 11">
            <a:extLst>
              <a:ext uri="{FF2B5EF4-FFF2-40B4-BE49-F238E27FC236}">
                <a16:creationId xmlns:a16="http://schemas.microsoft.com/office/drawing/2014/main" id="{6C61ECD7-70AB-4C98-A456-A6881801969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gray">
          <a:xfrm>
            <a:off x="9351993" y="5959906"/>
            <a:ext cx="2243107" cy="431718"/>
          </a:xfrm>
          <a:prstGeom prst="rect">
            <a:avLst/>
          </a:prstGeom>
        </p:spPr>
      </p:pic>
      <p:sp>
        <p:nvSpPr>
          <p:cNvPr id="9" name="Footer Placeholder 4">
            <a:extLst>
              <a:ext uri="{FF2B5EF4-FFF2-40B4-BE49-F238E27FC236}">
                <a16:creationId xmlns:a16="http://schemas.microsoft.com/office/drawing/2014/main" id="{1FC5F1E9-A592-4150-BE1D-433C2312264A}"/>
              </a:ext>
            </a:extLst>
          </p:cNvPr>
          <p:cNvSpPr>
            <a:spLocks noGrp="1"/>
          </p:cNvSpPr>
          <p:nvPr>
            <p:ph type="ftr" sz="quarter" idx="3"/>
          </p:nvPr>
        </p:nvSpPr>
        <p:spPr bwMode="gray">
          <a:xfrm>
            <a:off x="533400" y="6400800"/>
            <a:ext cx="7353300" cy="320675"/>
          </a:xfrm>
          <a:prstGeom prst="rect">
            <a:avLst/>
          </a:prstGeom>
        </p:spPr>
        <p:txBody>
          <a:bodyPr vert="horz" lIns="0" tIns="0" rIns="0" bIns="0" rtlCol="0" anchor="t"/>
          <a:lstStyle>
            <a:lvl1pPr algn="l">
              <a:defRPr sz="800">
                <a:solidFill>
                  <a:schemeClr val="bg1"/>
                </a:solidFill>
              </a:defRPr>
            </a:lvl1pPr>
          </a:lstStyle>
          <a:p>
            <a:r>
              <a:rPr lang="en-US" dirty="0"/>
              <a:t>© 2023 Xcel Energy</a:t>
            </a:r>
          </a:p>
        </p:txBody>
      </p:sp>
    </p:spTree>
    <p:extLst>
      <p:ext uri="{BB962C8B-B14F-4D97-AF65-F5344CB8AC3E}">
        <p14:creationId xmlns:p14="http://schemas.microsoft.com/office/powerpoint/2010/main" val="2696248187"/>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Picture - Agenda">
    <p:spTree>
      <p:nvGrpSpPr>
        <p:cNvPr id="1" name=""/>
        <p:cNvGrpSpPr/>
        <p:nvPr/>
      </p:nvGrpSpPr>
      <p:grpSpPr>
        <a:xfrm>
          <a:off x="0" y="0"/>
          <a:ext cx="0" cy="0"/>
          <a:chOff x="0" y="0"/>
          <a:chExt cx="0" cy="0"/>
        </a:xfrm>
      </p:grpSpPr>
      <p:sp>
        <p:nvSpPr>
          <p:cNvPr id="15" name="Picture Placeholder 15">
            <a:extLst>
              <a:ext uri="{FF2B5EF4-FFF2-40B4-BE49-F238E27FC236}">
                <a16:creationId xmlns:a16="http://schemas.microsoft.com/office/drawing/2014/main" id="{D592FA1D-DE7C-47D8-A6F8-DD525DF104E6}"/>
              </a:ext>
            </a:extLst>
          </p:cNvPr>
          <p:cNvSpPr>
            <a:spLocks noGrp="1"/>
          </p:cNvSpPr>
          <p:nvPr>
            <p:ph type="pic" sz="quarter" idx="13" hasCustomPrompt="1"/>
          </p:nvPr>
        </p:nvSpPr>
        <p:spPr>
          <a:xfrm>
            <a:off x="0" y="0"/>
            <a:ext cx="4410636" cy="6858000"/>
          </a:xfrm>
          <a:custGeom>
            <a:avLst/>
            <a:gdLst>
              <a:gd name="connsiteX0" fmla="*/ 0 w 4410636"/>
              <a:gd name="connsiteY0" fmla="*/ 0 h 6858000"/>
              <a:gd name="connsiteX1" fmla="*/ 347932 w 4410636"/>
              <a:gd name="connsiteY1" fmla="*/ 0 h 6858000"/>
              <a:gd name="connsiteX2" fmla="*/ 490798 w 4410636"/>
              <a:gd name="connsiteY2" fmla="*/ 0 h 6858000"/>
              <a:gd name="connsiteX3" fmla="*/ 989384 w 4410636"/>
              <a:gd name="connsiteY3" fmla="*/ 0 h 6858000"/>
              <a:gd name="connsiteX4" fmla="*/ 4410636 w 4410636"/>
              <a:gd name="connsiteY4" fmla="*/ 0 h 6858000"/>
              <a:gd name="connsiteX5" fmla="*/ 1818060 w 4410636"/>
              <a:gd name="connsiteY5" fmla="*/ 3028950 h 6858000"/>
              <a:gd name="connsiteX6" fmla="*/ 3652557 w 4410636"/>
              <a:gd name="connsiteY6" fmla="*/ 6858000 h 6858000"/>
              <a:gd name="connsiteX7" fmla="*/ 14449 w 4410636"/>
              <a:gd name="connsiteY7" fmla="*/ 6858000 h 6858000"/>
              <a:gd name="connsiteX8" fmla="*/ 0 w 4410636"/>
              <a:gd name="connsiteY8" fmla="*/ 682732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10636" h="6858000">
                <a:moveTo>
                  <a:pt x="0" y="0"/>
                </a:moveTo>
                <a:lnTo>
                  <a:pt x="347932" y="0"/>
                </a:lnTo>
                <a:lnTo>
                  <a:pt x="490798" y="0"/>
                </a:lnTo>
                <a:lnTo>
                  <a:pt x="989384" y="0"/>
                </a:lnTo>
                <a:lnTo>
                  <a:pt x="4410636" y="0"/>
                </a:lnTo>
                <a:lnTo>
                  <a:pt x="1818060" y="3028950"/>
                </a:lnTo>
                <a:lnTo>
                  <a:pt x="3652557" y="6858000"/>
                </a:lnTo>
                <a:lnTo>
                  <a:pt x="14449" y="6858000"/>
                </a:lnTo>
                <a:lnTo>
                  <a:pt x="0" y="6827328"/>
                </a:lnTo>
                <a:close/>
              </a:path>
            </a:pathLst>
          </a:custGeom>
          <a:solidFill>
            <a:schemeClr val="bg1"/>
          </a:solidFill>
          <a:ln>
            <a:noFill/>
          </a:ln>
        </p:spPr>
        <p:txBody>
          <a:bodyPr wrap="square" tIns="0" bIns="0" anchor="ctr">
            <a:noAutofit/>
          </a:bodyPr>
          <a:lstStyle>
            <a:lvl1pPr algn="l">
              <a:defRPr/>
            </a:lvl1pPr>
          </a:lstStyle>
          <a:p>
            <a:r>
              <a:rPr lang="en-US"/>
              <a:t>Click icon to </a:t>
            </a:r>
            <a:br>
              <a:rPr lang="en-US"/>
            </a:br>
            <a:r>
              <a:rPr lang="en-US"/>
              <a:t>add picture &gt;</a:t>
            </a:r>
          </a:p>
        </p:txBody>
      </p:sp>
      <p:sp>
        <p:nvSpPr>
          <p:cNvPr id="2" name="Title 1">
            <a:extLst>
              <a:ext uri="{FF2B5EF4-FFF2-40B4-BE49-F238E27FC236}">
                <a16:creationId xmlns:a16="http://schemas.microsoft.com/office/drawing/2014/main" id="{7A8897F1-87A9-41DA-A3B3-CD3116C81C86}"/>
              </a:ext>
            </a:extLst>
          </p:cNvPr>
          <p:cNvSpPr>
            <a:spLocks noGrp="1"/>
          </p:cNvSpPr>
          <p:nvPr>
            <p:ph type="title" hasCustomPrompt="1"/>
          </p:nvPr>
        </p:nvSpPr>
        <p:spPr bwMode="gray">
          <a:xfrm>
            <a:off x="2971800" y="1901370"/>
            <a:ext cx="8606362" cy="546555"/>
          </a:xfrm>
        </p:spPr>
        <p:txBody>
          <a:bodyPr anchor="b">
            <a:normAutofit/>
          </a:bodyPr>
          <a:lstStyle>
            <a:lvl1pPr>
              <a:defRPr sz="3200"/>
            </a:lvl1pPr>
          </a:lstStyle>
          <a:p>
            <a:r>
              <a:rPr lang="en-US"/>
              <a:t>Type Agenda title 1 line</a:t>
            </a:r>
          </a:p>
        </p:txBody>
      </p:sp>
      <p:sp>
        <p:nvSpPr>
          <p:cNvPr id="3" name="Text Placeholder 2">
            <a:extLst>
              <a:ext uri="{FF2B5EF4-FFF2-40B4-BE49-F238E27FC236}">
                <a16:creationId xmlns:a16="http://schemas.microsoft.com/office/drawing/2014/main" id="{24AEE3C5-07A8-48A6-A1E5-EC83A1AAA9BA}"/>
              </a:ext>
            </a:extLst>
          </p:cNvPr>
          <p:cNvSpPr>
            <a:spLocks noGrp="1"/>
          </p:cNvSpPr>
          <p:nvPr>
            <p:ph type="body" idx="1" hasCustomPrompt="1"/>
          </p:nvPr>
        </p:nvSpPr>
        <p:spPr bwMode="gray">
          <a:xfrm>
            <a:off x="2975429" y="2447925"/>
            <a:ext cx="8602733" cy="3190875"/>
          </a:xfrm>
        </p:spPr>
        <p:txBody>
          <a:bodyPr/>
          <a:lstStyle>
            <a:lvl1pPr marL="228600" indent="-228600">
              <a:buFont typeface="+mj-lt"/>
              <a:buAutoNum type="arabicPeriod"/>
              <a:defRPr sz="2200" b="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Type agenda item – one line</a:t>
            </a:r>
          </a:p>
        </p:txBody>
      </p:sp>
      <p:sp>
        <p:nvSpPr>
          <p:cNvPr id="4" name="Date Placeholder 3">
            <a:extLst>
              <a:ext uri="{FF2B5EF4-FFF2-40B4-BE49-F238E27FC236}">
                <a16:creationId xmlns:a16="http://schemas.microsoft.com/office/drawing/2014/main" id="{E9A59CCB-6EF0-4C34-9BCE-423074AC0F54}"/>
              </a:ext>
            </a:extLst>
          </p:cNvPr>
          <p:cNvSpPr>
            <a:spLocks noGrp="1"/>
          </p:cNvSpPr>
          <p:nvPr>
            <p:ph type="dt" sz="half" idx="10"/>
          </p:nvPr>
        </p:nvSpPr>
        <p:spPr bwMode="gray"/>
        <p:txBody>
          <a:bodyPr/>
          <a:lstStyle/>
          <a:p>
            <a:fld id="{00AEA3AA-2B3E-4DAF-89FE-DA250DCB2ED9}" type="datetime1">
              <a:rPr lang="en-US" smtClean="0"/>
              <a:t>8/24/2023</a:t>
            </a:fld>
            <a:endParaRPr lang="en-US"/>
          </a:p>
        </p:txBody>
      </p:sp>
      <p:sp>
        <p:nvSpPr>
          <p:cNvPr id="6" name="Slide Number Placeholder 5">
            <a:extLst>
              <a:ext uri="{FF2B5EF4-FFF2-40B4-BE49-F238E27FC236}">
                <a16:creationId xmlns:a16="http://schemas.microsoft.com/office/drawing/2014/main" id="{BBF2751A-1649-41E2-A6BF-DEC75CC411B5}"/>
              </a:ext>
            </a:extLst>
          </p:cNvPr>
          <p:cNvSpPr>
            <a:spLocks noGrp="1"/>
          </p:cNvSpPr>
          <p:nvPr>
            <p:ph type="sldNum" sz="quarter" idx="12"/>
          </p:nvPr>
        </p:nvSpPr>
        <p:spPr bwMode="gray">
          <a:xfrm>
            <a:off x="7962900" y="7162800"/>
            <a:ext cx="3695700" cy="320675"/>
          </a:xfrm>
        </p:spPr>
        <p:txBody>
          <a:bodyPr/>
          <a:lstStyle>
            <a:lvl1pPr>
              <a:defRPr>
                <a:solidFill>
                  <a:schemeClr val="tx1">
                    <a:tint val="75000"/>
                    <a:alpha val="0"/>
                  </a:schemeClr>
                </a:solidFill>
              </a:defRPr>
            </a:lvl1pPr>
          </a:lstStyle>
          <a:p>
            <a:fld id="{A358EEE2-36F2-465F-AD6A-DD1699CB9FE5}" type="slidenum">
              <a:rPr lang="en-US" smtClean="0"/>
              <a:pPr/>
              <a:t>‹#›</a:t>
            </a:fld>
            <a:endParaRPr lang="en-US"/>
          </a:p>
        </p:txBody>
      </p:sp>
      <p:pic>
        <p:nvPicPr>
          <p:cNvPr id="13" name="Graphic 11">
            <a:extLst>
              <a:ext uri="{FF2B5EF4-FFF2-40B4-BE49-F238E27FC236}">
                <a16:creationId xmlns:a16="http://schemas.microsoft.com/office/drawing/2014/main" id="{4801F87A-9CB4-49FE-AE43-D20078BEA27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gray">
          <a:xfrm>
            <a:off x="9351993" y="5959906"/>
            <a:ext cx="2243107" cy="431718"/>
          </a:xfrm>
          <a:prstGeom prst="rect">
            <a:avLst/>
          </a:prstGeom>
        </p:spPr>
      </p:pic>
      <p:sp>
        <p:nvSpPr>
          <p:cNvPr id="10" name="Footer Placeholder 4">
            <a:extLst>
              <a:ext uri="{FF2B5EF4-FFF2-40B4-BE49-F238E27FC236}">
                <a16:creationId xmlns:a16="http://schemas.microsoft.com/office/drawing/2014/main" id="{75A85918-E62E-4DEA-B33C-0FB1920EECA3}"/>
              </a:ext>
            </a:extLst>
          </p:cNvPr>
          <p:cNvSpPr>
            <a:spLocks noGrp="1"/>
          </p:cNvSpPr>
          <p:nvPr>
            <p:ph type="ftr" sz="quarter" idx="3"/>
          </p:nvPr>
        </p:nvSpPr>
        <p:spPr bwMode="gray">
          <a:xfrm>
            <a:off x="533400" y="6400800"/>
            <a:ext cx="7353300" cy="320675"/>
          </a:xfrm>
          <a:prstGeom prst="rect">
            <a:avLst/>
          </a:prstGeom>
        </p:spPr>
        <p:txBody>
          <a:bodyPr vert="horz" lIns="0" tIns="0" rIns="0" bIns="0" rtlCol="0" anchor="t"/>
          <a:lstStyle>
            <a:lvl1pPr algn="l">
              <a:defRPr sz="800">
                <a:solidFill>
                  <a:schemeClr val="bg1"/>
                </a:solidFill>
              </a:defRPr>
            </a:lvl1pPr>
          </a:lstStyle>
          <a:p>
            <a:r>
              <a:rPr lang="en-US" dirty="0"/>
              <a:t>© 2023 Xcel Energy</a:t>
            </a:r>
          </a:p>
        </p:txBody>
      </p:sp>
    </p:spTree>
    <p:extLst>
      <p:ext uri="{BB962C8B-B14F-4D97-AF65-F5344CB8AC3E}">
        <p14:creationId xmlns:p14="http://schemas.microsoft.com/office/powerpoint/2010/main" val="33831685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Picture - Signature Slide">
    <p:bg>
      <p:bgRef idx="1001">
        <a:schemeClr val="bg1"/>
      </p:bgRef>
    </p:bg>
    <p:spTree>
      <p:nvGrpSpPr>
        <p:cNvPr id="1" name=""/>
        <p:cNvGrpSpPr/>
        <p:nvPr/>
      </p:nvGrpSpPr>
      <p:grpSpPr>
        <a:xfrm>
          <a:off x="0" y="0"/>
          <a:ext cx="0" cy="0"/>
          <a:chOff x="0" y="0"/>
          <a:chExt cx="0" cy="0"/>
        </a:xfrm>
      </p:grpSpPr>
      <p:sp>
        <p:nvSpPr>
          <p:cNvPr id="16" name="Picture Placeholder 12">
            <a:extLst>
              <a:ext uri="{FF2B5EF4-FFF2-40B4-BE49-F238E27FC236}">
                <a16:creationId xmlns:a16="http://schemas.microsoft.com/office/drawing/2014/main" id="{BC3DF0BC-0714-454B-8F8A-AB01F209BD8A}"/>
              </a:ext>
            </a:extLst>
          </p:cNvPr>
          <p:cNvSpPr>
            <a:spLocks noGrp="1"/>
          </p:cNvSpPr>
          <p:nvPr>
            <p:ph type="pic" sz="quarter" idx="14" hasCustomPrompt="1"/>
          </p:nvPr>
        </p:nvSpPr>
        <p:spPr>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1392272 h 6858000"/>
              <a:gd name="connsiteX3" fmla="*/ 10515261 w 12192000"/>
              <a:gd name="connsiteY3" fmla="*/ 3375865 h 6858000"/>
              <a:gd name="connsiteX4" fmla="*/ 12158767 w 12192000"/>
              <a:gd name="connsiteY4" fmla="*/ 6858000 h 6858000"/>
              <a:gd name="connsiteX5" fmla="*/ 0 w 12192000"/>
              <a:gd name="connsiteY5" fmla="*/ 6858000 h 6858000"/>
              <a:gd name="connsiteX6" fmla="*/ 0 w 12192000"/>
              <a:gd name="connsiteY6" fmla="*/ 4826798 h 6858000"/>
              <a:gd name="connsiteX7" fmla="*/ 1396330 w 12192000"/>
              <a:gd name="connsiteY7" fmla="*/ 3170210 h 6858000"/>
              <a:gd name="connsiteX8" fmla="*/ 0 w 12192000"/>
              <a:gd name="connsiteY8" fmla="*/ 12792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6858000">
                <a:moveTo>
                  <a:pt x="0" y="0"/>
                </a:moveTo>
                <a:lnTo>
                  <a:pt x="12192000" y="0"/>
                </a:lnTo>
                <a:lnTo>
                  <a:pt x="12192000" y="1392272"/>
                </a:lnTo>
                <a:lnTo>
                  <a:pt x="10515261" y="3375865"/>
                </a:lnTo>
                <a:lnTo>
                  <a:pt x="12158767" y="6858000"/>
                </a:lnTo>
                <a:lnTo>
                  <a:pt x="0" y="6858000"/>
                </a:lnTo>
                <a:lnTo>
                  <a:pt x="0" y="4826798"/>
                </a:lnTo>
                <a:lnTo>
                  <a:pt x="1396330" y="3170210"/>
                </a:lnTo>
                <a:lnTo>
                  <a:pt x="0" y="127922"/>
                </a:lnTo>
                <a:close/>
              </a:path>
            </a:pathLst>
          </a:custGeom>
          <a:solidFill>
            <a:schemeClr val="bg1"/>
          </a:solidFill>
          <a:ln>
            <a:noFill/>
          </a:ln>
        </p:spPr>
        <p:txBody>
          <a:bodyPr wrap="square" tIns="4663440" bIns="0" anchor="ctr">
            <a:noAutofit/>
          </a:bodyPr>
          <a:lstStyle>
            <a:lvl1pPr algn="ctr">
              <a:defRPr/>
            </a:lvl1pPr>
          </a:lstStyle>
          <a:p>
            <a:r>
              <a:rPr lang="en-US"/>
              <a:t>To add image to picture placeholder: Click icon (between text placeholders)</a:t>
            </a:r>
            <a:br>
              <a:rPr lang="en-US"/>
            </a:br>
            <a:r>
              <a:rPr lang="en-US"/>
              <a:t>Hit Reset, if needed, to bring logo to front</a:t>
            </a:r>
          </a:p>
        </p:txBody>
      </p:sp>
      <p:sp>
        <p:nvSpPr>
          <p:cNvPr id="3" name="Date Placeholder 2">
            <a:extLst>
              <a:ext uri="{FF2B5EF4-FFF2-40B4-BE49-F238E27FC236}">
                <a16:creationId xmlns:a16="http://schemas.microsoft.com/office/drawing/2014/main" id="{0B3E8A98-2273-42DE-A087-1335AA7E059C}"/>
              </a:ext>
            </a:extLst>
          </p:cNvPr>
          <p:cNvSpPr>
            <a:spLocks noGrp="1"/>
          </p:cNvSpPr>
          <p:nvPr>
            <p:ph type="dt" sz="half" idx="10"/>
          </p:nvPr>
        </p:nvSpPr>
        <p:spPr bwMode="gray"/>
        <p:txBody>
          <a:bodyPr/>
          <a:lstStyle/>
          <a:p>
            <a:fld id="{B6D03AA4-04E6-4AFC-A135-B15C09BB8AA8}" type="datetime1">
              <a:rPr lang="en-US" smtClean="0"/>
              <a:t>8/24/2023</a:t>
            </a:fld>
            <a:endParaRPr lang="en-US"/>
          </a:p>
        </p:txBody>
      </p:sp>
      <p:sp>
        <p:nvSpPr>
          <p:cNvPr id="5" name="Slide Number Placeholder 4">
            <a:extLst>
              <a:ext uri="{FF2B5EF4-FFF2-40B4-BE49-F238E27FC236}">
                <a16:creationId xmlns:a16="http://schemas.microsoft.com/office/drawing/2014/main" id="{3FC36BF4-2724-4007-995D-32EAFA7DD1AC}"/>
              </a:ext>
            </a:extLst>
          </p:cNvPr>
          <p:cNvSpPr>
            <a:spLocks noGrp="1"/>
          </p:cNvSpPr>
          <p:nvPr>
            <p:ph type="sldNum" sz="quarter" idx="12"/>
          </p:nvPr>
        </p:nvSpPr>
        <p:spPr bwMode="gray"/>
        <p:txBody>
          <a:bodyPr/>
          <a:lstStyle>
            <a:lvl1pPr>
              <a:defRPr>
                <a:solidFill>
                  <a:schemeClr val="bg1"/>
                </a:solidFill>
              </a:defRPr>
            </a:lvl1pPr>
          </a:lstStyle>
          <a:p>
            <a:fld id="{A358EEE2-36F2-465F-AD6A-DD1699CB9FE5}" type="slidenum">
              <a:rPr lang="en-US" smtClean="0"/>
              <a:pPr/>
              <a:t>‹#›</a:t>
            </a:fld>
            <a:endParaRPr lang="en-US"/>
          </a:p>
        </p:txBody>
      </p:sp>
      <p:pic>
        <p:nvPicPr>
          <p:cNvPr id="8" name="Graphic 7">
            <a:extLst>
              <a:ext uri="{FF2B5EF4-FFF2-40B4-BE49-F238E27FC236}">
                <a16:creationId xmlns:a16="http://schemas.microsoft.com/office/drawing/2014/main" id="{C3D0EC04-1464-4A04-835D-91D241EF9183}"/>
              </a:ext>
            </a:extLst>
          </p:cNvPr>
          <p:cNvPicPr>
            <a:picLocks noChangeAspect="1"/>
          </p:cNvPicPr>
          <p:nvPr/>
        </p:nvPicPr>
        <p:blipFill rotWithShape="1">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r="2965"/>
          <a:stretch/>
        </p:blipFill>
        <p:spPr bwMode="gray">
          <a:xfrm>
            <a:off x="4043925" y="2871765"/>
            <a:ext cx="3947550" cy="793795"/>
          </a:xfrm>
          <a:prstGeom prst="rect">
            <a:avLst/>
          </a:prstGeom>
        </p:spPr>
      </p:pic>
      <p:pic>
        <p:nvPicPr>
          <p:cNvPr id="9" name="Picture 8">
            <a:extLst>
              <a:ext uri="{FF2B5EF4-FFF2-40B4-BE49-F238E27FC236}">
                <a16:creationId xmlns:a16="http://schemas.microsoft.com/office/drawing/2014/main" id="{0DE05F76-2A42-4909-8329-A943F35427B9}"/>
              </a:ext>
            </a:extLst>
          </p:cNvPr>
          <p:cNvPicPr>
            <a:picLocks noChangeAspect="1"/>
          </p:cNvPicPr>
          <p:nvPr/>
        </p:nvPicPr>
        <p:blipFill rotWithShape="1">
          <a:blip r:embed="rId4">
            <a:extLst>
              <a:ext uri="{BEBA8EAE-BF5A-486C-A8C5-ECC9F3942E4B}">
                <a14:imgProps xmlns:a14="http://schemas.microsoft.com/office/drawing/2010/main">
                  <a14:imgLayer r:embed="rId5">
                    <a14:imgEffect>
                      <a14:brightnessContrast bright="100000" contrast="100000"/>
                    </a14:imgEffect>
                  </a14:imgLayer>
                </a14:imgProps>
              </a:ext>
            </a:extLst>
          </a:blip>
          <a:srcRect t="53019" r="-3095" b="10474"/>
          <a:stretch/>
        </p:blipFill>
        <p:spPr>
          <a:xfrm>
            <a:off x="7970520" y="3133135"/>
            <a:ext cx="138017" cy="135528"/>
          </a:xfrm>
          <a:prstGeom prst="rect">
            <a:avLst/>
          </a:prstGeom>
        </p:spPr>
      </p:pic>
      <p:pic>
        <p:nvPicPr>
          <p:cNvPr id="17" name="Graphic 16">
            <a:extLst>
              <a:ext uri="{FF2B5EF4-FFF2-40B4-BE49-F238E27FC236}">
                <a16:creationId xmlns:a16="http://schemas.microsoft.com/office/drawing/2014/main" id="{43A3CF13-45EC-4205-883F-E3AF6E08D90F}"/>
              </a:ext>
            </a:extLst>
          </p:cNvPr>
          <p:cNvPicPr>
            <a:picLocks noChangeAspect="1"/>
          </p:cNvPicPr>
          <p:nvPr userDrawn="1"/>
        </p:nvPicPr>
        <p:blipFill rotWithShape="1">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r="2965"/>
          <a:stretch/>
        </p:blipFill>
        <p:spPr bwMode="gray">
          <a:xfrm>
            <a:off x="4196325" y="3024165"/>
            <a:ext cx="3947550" cy="793795"/>
          </a:xfrm>
          <a:prstGeom prst="rect">
            <a:avLst/>
          </a:prstGeom>
        </p:spPr>
      </p:pic>
      <p:pic>
        <p:nvPicPr>
          <p:cNvPr id="20" name="Graphic 19">
            <a:extLst>
              <a:ext uri="{FF2B5EF4-FFF2-40B4-BE49-F238E27FC236}">
                <a16:creationId xmlns:a16="http://schemas.microsoft.com/office/drawing/2014/main" id="{56753063-F9D6-4535-8C86-4349B2E56572}"/>
              </a:ext>
            </a:extLst>
          </p:cNvPr>
          <p:cNvPicPr>
            <a:picLocks noChangeAspect="1"/>
          </p:cNvPicPr>
          <p:nvPr userDrawn="1"/>
        </p:nvPicPr>
        <p:blipFill rotWithShape="1">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r="2965"/>
          <a:stretch/>
        </p:blipFill>
        <p:spPr bwMode="gray">
          <a:xfrm>
            <a:off x="4348725" y="3176565"/>
            <a:ext cx="3947550" cy="793795"/>
          </a:xfrm>
          <a:prstGeom prst="rect">
            <a:avLst/>
          </a:prstGeom>
        </p:spPr>
      </p:pic>
      <p:pic>
        <p:nvPicPr>
          <p:cNvPr id="10" name="Picture 9">
            <a:extLst>
              <a:ext uri="{FF2B5EF4-FFF2-40B4-BE49-F238E27FC236}">
                <a16:creationId xmlns:a16="http://schemas.microsoft.com/office/drawing/2014/main" id="{916F06AC-3C3C-4B9F-A1BA-8AB6E72599BA}"/>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4031712" y="3032103"/>
            <a:ext cx="4128577" cy="793795"/>
          </a:xfrm>
          <a:prstGeom prst="rect">
            <a:avLst/>
          </a:prstGeom>
        </p:spPr>
      </p:pic>
      <p:sp>
        <p:nvSpPr>
          <p:cNvPr id="6" name="Picture Placeholder 5">
            <a:extLst>
              <a:ext uri="{FF2B5EF4-FFF2-40B4-BE49-F238E27FC236}">
                <a16:creationId xmlns:a16="http://schemas.microsoft.com/office/drawing/2014/main" id="{D10F4099-EAC0-4017-9E5E-8DA05F7D057C}"/>
              </a:ext>
            </a:extLst>
          </p:cNvPr>
          <p:cNvSpPr>
            <a:spLocks noGrp="1"/>
          </p:cNvSpPr>
          <p:nvPr>
            <p:ph type="pic" sz="quarter" idx="15" hasCustomPrompt="1"/>
          </p:nvPr>
        </p:nvSpPr>
        <p:spPr>
          <a:xfrm>
            <a:off x="4043363" y="3024188"/>
            <a:ext cx="4100512" cy="793750"/>
          </a:xfrm>
          <a:blipFill dpi="0" rotWithShape="1">
            <a:blip r:embed="rId7">
              <a:extLst>
                <a:ext uri="{28A0092B-C50C-407E-A947-70E740481C1C}">
                  <a14:useLocalDpi xmlns:a14="http://schemas.microsoft.com/office/drawing/2010/main" val="0"/>
                </a:ext>
              </a:extLst>
            </a:blip>
            <a:srcRect/>
            <a:stretch>
              <a:fillRect/>
            </a:stretch>
          </a:blipFill>
        </p:spPr>
        <p:txBody>
          <a:bodyPr/>
          <a:lstStyle/>
          <a:p>
            <a:r>
              <a:rPr lang="en-US"/>
              <a:t> </a:t>
            </a:r>
          </a:p>
        </p:txBody>
      </p:sp>
      <p:sp>
        <p:nvSpPr>
          <p:cNvPr id="12" name="Footer Placeholder 4">
            <a:extLst>
              <a:ext uri="{FF2B5EF4-FFF2-40B4-BE49-F238E27FC236}">
                <a16:creationId xmlns:a16="http://schemas.microsoft.com/office/drawing/2014/main" id="{C98B195C-4BC8-451F-BF55-F38BFE2DECA6}"/>
              </a:ext>
            </a:extLst>
          </p:cNvPr>
          <p:cNvSpPr>
            <a:spLocks noGrp="1"/>
          </p:cNvSpPr>
          <p:nvPr>
            <p:ph type="ftr" sz="quarter" idx="3"/>
          </p:nvPr>
        </p:nvSpPr>
        <p:spPr bwMode="gray">
          <a:xfrm>
            <a:off x="533400" y="6400800"/>
            <a:ext cx="7353300" cy="320675"/>
          </a:xfrm>
          <a:prstGeom prst="rect">
            <a:avLst/>
          </a:prstGeom>
        </p:spPr>
        <p:txBody>
          <a:bodyPr vert="horz" lIns="0" tIns="0" rIns="0" bIns="0" rtlCol="0" anchor="t"/>
          <a:lstStyle>
            <a:lvl1pPr algn="l">
              <a:defRPr sz="800">
                <a:solidFill>
                  <a:schemeClr val="bg1"/>
                </a:solidFill>
              </a:defRPr>
            </a:lvl1pPr>
          </a:lstStyle>
          <a:p>
            <a:r>
              <a:rPr lang="en-US" dirty="0"/>
              <a:t>© 2023 Xcel Energy</a:t>
            </a:r>
          </a:p>
        </p:txBody>
      </p:sp>
    </p:spTree>
    <p:extLst>
      <p:ext uri="{BB962C8B-B14F-4D97-AF65-F5344CB8AC3E}">
        <p14:creationId xmlns:p14="http://schemas.microsoft.com/office/powerpoint/2010/main" val="1346674845"/>
      </p:ext>
    </p:extLst>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Red X - Title Slide">
    <p:bg>
      <p:bgRef idx="1001">
        <a:schemeClr val="bg1"/>
      </p:bgRef>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CAB5A455-5612-46E5-923A-EA0FF34482EA}"/>
              </a:ext>
            </a:extLst>
          </p:cNvPr>
          <p:cNvSpPr/>
          <p:nvPr userDrawn="1"/>
        </p:nvSpPr>
        <p:spPr bwMode="gray">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1392272 h 6858000"/>
              <a:gd name="connsiteX3" fmla="*/ 10515261 w 12192000"/>
              <a:gd name="connsiteY3" fmla="*/ 3375865 h 6858000"/>
              <a:gd name="connsiteX4" fmla="*/ 12158767 w 12192000"/>
              <a:gd name="connsiteY4" fmla="*/ 6858000 h 6858000"/>
              <a:gd name="connsiteX5" fmla="*/ 0 w 12192000"/>
              <a:gd name="connsiteY5" fmla="*/ 6858000 h 6858000"/>
              <a:gd name="connsiteX6" fmla="*/ 0 w 12192000"/>
              <a:gd name="connsiteY6" fmla="*/ 4826798 h 6858000"/>
              <a:gd name="connsiteX7" fmla="*/ 1396330 w 12192000"/>
              <a:gd name="connsiteY7" fmla="*/ 3170210 h 6858000"/>
              <a:gd name="connsiteX8" fmla="*/ 0 w 12192000"/>
              <a:gd name="connsiteY8" fmla="*/ 12792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6858000">
                <a:moveTo>
                  <a:pt x="0" y="0"/>
                </a:moveTo>
                <a:lnTo>
                  <a:pt x="12192000" y="0"/>
                </a:lnTo>
                <a:lnTo>
                  <a:pt x="12192000" y="1392272"/>
                </a:lnTo>
                <a:lnTo>
                  <a:pt x="10515261" y="3375865"/>
                </a:lnTo>
                <a:lnTo>
                  <a:pt x="12158767" y="6858000"/>
                </a:lnTo>
                <a:lnTo>
                  <a:pt x="0" y="6858000"/>
                </a:lnTo>
                <a:lnTo>
                  <a:pt x="0" y="4826798"/>
                </a:lnTo>
                <a:lnTo>
                  <a:pt x="1396330" y="3170210"/>
                </a:lnTo>
                <a:lnTo>
                  <a:pt x="0" y="127922"/>
                </a:lnTo>
                <a:close/>
              </a:path>
            </a:pathLst>
          </a:custGeom>
          <a:solidFill>
            <a:srgbClr val="EE1B2E"/>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l"/>
            <a:endParaRPr lang="en-US"/>
          </a:p>
        </p:txBody>
      </p:sp>
      <p:sp>
        <p:nvSpPr>
          <p:cNvPr id="2" name="Title 1">
            <a:extLst>
              <a:ext uri="{FF2B5EF4-FFF2-40B4-BE49-F238E27FC236}">
                <a16:creationId xmlns:a16="http://schemas.microsoft.com/office/drawing/2014/main" id="{C57F97FC-1B35-4486-9E87-3E381ED1DC66}"/>
              </a:ext>
            </a:extLst>
          </p:cNvPr>
          <p:cNvSpPr>
            <a:spLocks noGrp="1"/>
          </p:cNvSpPr>
          <p:nvPr>
            <p:ph type="title" hasCustomPrompt="1"/>
          </p:nvPr>
        </p:nvSpPr>
        <p:spPr bwMode="gray">
          <a:xfrm>
            <a:off x="1514476" y="1793875"/>
            <a:ext cx="8801100" cy="1549400"/>
          </a:xfrm>
        </p:spPr>
        <p:txBody>
          <a:bodyPr>
            <a:normAutofit/>
          </a:bodyPr>
          <a:lstStyle>
            <a:lvl1pPr>
              <a:defRPr sz="3200">
                <a:solidFill>
                  <a:schemeClr val="bg1"/>
                </a:solidFill>
              </a:defRPr>
            </a:lvl1pPr>
          </a:lstStyle>
          <a:p>
            <a:r>
              <a:rPr lang="en-US"/>
              <a:t>Type insightful title | Max 3 lines</a:t>
            </a:r>
          </a:p>
        </p:txBody>
      </p:sp>
      <p:sp>
        <p:nvSpPr>
          <p:cNvPr id="3" name="Date Placeholder 2">
            <a:extLst>
              <a:ext uri="{FF2B5EF4-FFF2-40B4-BE49-F238E27FC236}">
                <a16:creationId xmlns:a16="http://schemas.microsoft.com/office/drawing/2014/main" id="{0B3E8A98-2273-42DE-A087-1335AA7E059C}"/>
              </a:ext>
            </a:extLst>
          </p:cNvPr>
          <p:cNvSpPr>
            <a:spLocks noGrp="1"/>
          </p:cNvSpPr>
          <p:nvPr>
            <p:ph type="dt" sz="half" idx="10"/>
          </p:nvPr>
        </p:nvSpPr>
        <p:spPr bwMode="gray"/>
        <p:txBody>
          <a:bodyPr/>
          <a:lstStyle/>
          <a:p>
            <a:fld id="{BBE4AC57-C702-4E71-8F95-F4BA73A7B2CD}" type="datetime1">
              <a:rPr lang="en-US" smtClean="0"/>
              <a:t>8/24/2023</a:t>
            </a:fld>
            <a:endParaRPr lang="en-US"/>
          </a:p>
        </p:txBody>
      </p:sp>
      <p:sp>
        <p:nvSpPr>
          <p:cNvPr id="5" name="Slide Number Placeholder 4">
            <a:extLst>
              <a:ext uri="{FF2B5EF4-FFF2-40B4-BE49-F238E27FC236}">
                <a16:creationId xmlns:a16="http://schemas.microsoft.com/office/drawing/2014/main" id="{3FC36BF4-2724-4007-995D-32EAFA7DD1AC}"/>
              </a:ext>
            </a:extLst>
          </p:cNvPr>
          <p:cNvSpPr>
            <a:spLocks noGrp="1"/>
          </p:cNvSpPr>
          <p:nvPr>
            <p:ph type="sldNum" sz="quarter" idx="12"/>
          </p:nvPr>
        </p:nvSpPr>
        <p:spPr bwMode="gray"/>
        <p:txBody>
          <a:bodyPr/>
          <a:lstStyle>
            <a:lvl1pPr>
              <a:defRPr>
                <a:solidFill>
                  <a:schemeClr val="bg1"/>
                </a:solidFill>
              </a:defRPr>
            </a:lvl1pPr>
          </a:lstStyle>
          <a:p>
            <a:fld id="{A358EEE2-36F2-465F-AD6A-DD1699CB9FE5}" type="slidenum">
              <a:rPr lang="en-US" smtClean="0"/>
              <a:pPr/>
              <a:t>‹#›</a:t>
            </a:fld>
            <a:endParaRPr lang="en-US"/>
          </a:p>
        </p:txBody>
      </p:sp>
      <p:sp>
        <p:nvSpPr>
          <p:cNvPr id="15" name="Subtitle 2">
            <a:extLst>
              <a:ext uri="{FF2B5EF4-FFF2-40B4-BE49-F238E27FC236}">
                <a16:creationId xmlns:a16="http://schemas.microsoft.com/office/drawing/2014/main" id="{CA8976ED-656B-4B31-833E-68A97D3F1E2C}"/>
              </a:ext>
            </a:extLst>
          </p:cNvPr>
          <p:cNvSpPr>
            <a:spLocks noGrp="1"/>
          </p:cNvSpPr>
          <p:nvPr>
            <p:ph type="subTitle" idx="1" hasCustomPrompt="1"/>
          </p:nvPr>
        </p:nvSpPr>
        <p:spPr bwMode="gray">
          <a:xfrm>
            <a:off x="1514474" y="3429000"/>
            <a:ext cx="8801102" cy="1409700"/>
          </a:xfrm>
        </p:spPr>
        <p:txBody>
          <a:bodyPr/>
          <a:lstStyle>
            <a:lvl1pPr marL="0" indent="0" algn="l">
              <a:buNone/>
              <a:defRPr sz="2000" b="1">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Presenter Name | Title</a:t>
            </a:r>
          </a:p>
        </p:txBody>
      </p:sp>
      <p:sp>
        <p:nvSpPr>
          <p:cNvPr id="11" name="Text Placeholder 7">
            <a:extLst>
              <a:ext uri="{FF2B5EF4-FFF2-40B4-BE49-F238E27FC236}">
                <a16:creationId xmlns:a16="http://schemas.microsoft.com/office/drawing/2014/main" id="{17F7418C-5750-42C9-93BD-57679A329DD4}"/>
              </a:ext>
            </a:extLst>
          </p:cNvPr>
          <p:cNvSpPr>
            <a:spLocks noGrp="1"/>
          </p:cNvSpPr>
          <p:nvPr>
            <p:ph type="body" sz="quarter" idx="15" hasCustomPrompt="1"/>
          </p:nvPr>
        </p:nvSpPr>
        <p:spPr>
          <a:xfrm>
            <a:off x="1514475" y="4838700"/>
            <a:ext cx="8801101" cy="387350"/>
          </a:xfrm>
        </p:spPr>
        <p:txBody>
          <a:bodyPr/>
          <a:lstStyle>
            <a:lvl1pPr>
              <a:defRPr sz="1800">
                <a:solidFill>
                  <a:schemeClr val="bg1"/>
                </a:solidFill>
              </a:defRPr>
            </a:lvl1pPr>
          </a:lstStyle>
          <a:p>
            <a:pPr lvl="0"/>
            <a:r>
              <a:rPr lang="en-US"/>
              <a:t>Month DD, YYYY</a:t>
            </a:r>
          </a:p>
        </p:txBody>
      </p:sp>
      <p:pic>
        <p:nvPicPr>
          <p:cNvPr id="13" name="Picture 12">
            <a:extLst>
              <a:ext uri="{FF2B5EF4-FFF2-40B4-BE49-F238E27FC236}">
                <a16:creationId xmlns:a16="http://schemas.microsoft.com/office/drawing/2014/main" id="{3FE6A4EC-E9FD-4F20-9027-62B12144BAA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333072" y="619125"/>
            <a:ext cx="2876978" cy="553152"/>
          </a:xfrm>
          <a:prstGeom prst="rect">
            <a:avLst/>
          </a:prstGeom>
        </p:spPr>
      </p:pic>
      <p:sp>
        <p:nvSpPr>
          <p:cNvPr id="12" name="Footer Placeholder 4">
            <a:extLst>
              <a:ext uri="{FF2B5EF4-FFF2-40B4-BE49-F238E27FC236}">
                <a16:creationId xmlns:a16="http://schemas.microsoft.com/office/drawing/2014/main" id="{CF9BBC92-B6F8-476C-81A6-A6A5D78424AF}"/>
              </a:ext>
            </a:extLst>
          </p:cNvPr>
          <p:cNvSpPr>
            <a:spLocks noGrp="1"/>
          </p:cNvSpPr>
          <p:nvPr>
            <p:ph type="ftr" sz="quarter" idx="3"/>
          </p:nvPr>
        </p:nvSpPr>
        <p:spPr bwMode="gray">
          <a:xfrm>
            <a:off x="533400" y="6400800"/>
            <a:ext cx="7353300" cy="320675"/>
          </a:xfrm>
          <a:prstGeom prst="rect">
            <a:avLst/>
          </a:prstGeom>
        </p:spPr>
        <p:txBody>
          <a:bodyPr vert="horz" lIns="0" tIns="0" rIns="0" bIns="0" rtlCol="0" anchor="t"/>
          <a:lstStyle>
            <a:lvl1pPr algn="l">
              <a:defRPr sz="800">
                <a:solidFill>
                  <a:schemeClr val="bg1"/>
                </a:solidFill>
              </a:defRPr>
            </a:lvl1pPr>
          </a:lstStyle>
          <a:p>
            <a:r>
              <a:rPr lang="en-US" dirty="0"/>
              <a:t>© 2023 Xcel Energy</a:t>
            </a:r>
          </a:p>
        </p:txBody>
      </p:sp>
    </p:spTree>
    <p:extLst>
      <p:ext uri="{BB962C8B-B14F-4D97-AF65-F5344CB8AC3E}">
        <p14:creationId xmlns:p14="http://schemas.microsoft.com/office/powerpoint/2010/main" val="3843372028"/>
      </p:ext>
    </p:extLst>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Red X - Section Header">
    <p:spTree>
      <p:nvGrpSpPr>
        <p:cNvPr id="1" name=""/>
        <p:cNvGrpSpPr/>
        <p:nvPr/>
      </p:nvGrpSpPr>
      <p:grpSpPr>
        <a:xfrm>
          <a:off x="0" y="0"/>
          <a:ext cx="0" cy="0"/>
          <a:chOff x="0" y="0"/>
          <a:chExt cx="0" cy="0"/>
        </a:xfrm>
      </p:grpSpPr>
      <p:sp>
        <p:nvSpPr>
          <p:cNvPr id="13" name="Freeform: Shape 12">
            <a:extLst>
              <a:ext uri="{FF2B5EF4-FFF2-40B4-BE49-F238E27FC236}">
                <a16:creationId xmlns:a16="http://schemas.microsoft.com/office/drawing/2014/main" id="{A786230C-8021-4AFD-A532-9EE41297065C}"/>
              </a:ext>
            </a:extLst>
          </p:cNvPr>
          <p:cNvSpPr/>
          <p:nvPr userDrawn="1"/>
        </p:nvSpPr>
        <p:spPr bwMode="ltGray">
          <a:xfrm>
            <a:off x="1" y="0"/>
            <a:ext cx="4410637" cy="6858000"/>
          </a:xfrm>
          <a:custGeom>
            <a:avLst/>
            <a:gdLst>
              <a:gd name="connsiteX0" fmla="*/ 0 w 4410637"/>
              <a:gd name="connsiteY0" fmla="*/ 0 h 6858000"/>
              <a:gd name="connsiteX1" fmla="*/ 347933 w 4410637"/>
              <a:gd name="connsiteY1" fmla="*/ 0 h 6858000"/>
              <a:gd name="connsiteX2" fmla="*/ 490799 w 4410637"/>
              <a:gd name="connsiteY2" fmla="*/ 0 h 6858000"/>
              <a:gd name="connsiteX3" fmla="*/ 989385 w 4410637"/>
              <a:gd name="connsiteY3" fmla="*/ 0 h 6858000"/>
              <a:gd name="connsiteX4" fmla="*/ 4410637 w 4410637"/>
              <a:gd name="connsiteY4" fmla="*/ 0 h 6858000"/>
              <a:gd name="connsiteX5" fmla="*/ 1818061 w 4410637"/>
              <a:gd name="connsiteY5" fmla="*/ 3028950 h 6858000"/>
              <a:gd name="connsiteX6" fmla="*/ 3652559 w 4410637"/>
              <a:gd name="connsiteY6" fmla="*/ 6858000 h 6858000"/>
              <a:gd name="connsiteX7" fmla="*/ 14450 w 4410637"/>
              <a:gd name="connsiteY7" fmla="*/ 6858000 h 6858000"/>
              <a:gd name="connsiteX8" fmla="*/ 0 w 4410637"/>
              <a:gd name="connsiteY8" fmla="*/ 682732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10637" h="6858000">
                <a:moveTo>
                  <a:pt x="0" y="0"/>
                </a:moveTo>
                <a:lnTo>
                  <a:pt x="347933" y="0"/>
                </a:lnTo>
                <a:lnTo>
                  <a:pt x="490799" y="0"/>
                </a:lnTo>
                <a:lnTo>
                  <a:pt x="989385" y="0"/>
                </a:lnTo>
                <a:lnTo>
                  <a:pt x="4410637" y="0"/>
                </a:lnTo>
                <a:lnTo>
                  <a:pt x="1818061" y="3028950"/>
                </a:lnTo>
                <a:lnTo>
                  <a:pt x="3652559" y="6858000"/>
                </a:lnTo>
                <a:lnTo>
                  <a:pt x="14450" y="6858000"/>
                </a:lnTo>
                <a:lnTo>
                  <a:pt x="0" y="6827326"/>
                </a:lnTo>
                <a:close/>
              </a:path>
            </a:pathLst>
          </a:custGeom>
          <a:solidFill>
            <a:srgbClr val="EE1B2E"/>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l"/>
            <a:endParaRPr lang="en-US"/>
          </a:p>
        </p:txBody>
      </p:sp>
      <p:sp>
        <p:nvSpPr>
          <p:cNvPr id="2" name="Title 1">
            <a:extLst>
              <a:ext uri="{FF2B5EF4-FFF2-40B4-BE49-F238E27FC236}">
                <a16:creationId xmlns:a16="http://schemas.microsoft.com/office/drawing/2014/main" id="{7A8897F1-87A9-41DA-A3B3-CD3116C81C86}"/>
              </a:ext>
            </a:extLst>
          </p:cNvPr>
          <p:cNvSpPr>
            <a:spLocks noGrp="1"/>
          </p:cNvSpPr>
          <p:nvPr>
            <p:ph type="title" hasCustomPrompt="1"/>
          </p:nvPr>
        </p:nvSpPr>
        <p:spPr bwMode="gray">
          <a:xfrm>
            <a:off x="2873828" y="1901370"/>
            <a:ext cx="8704334" cy="1477622"/>
          </a:xfrm>
        </p:spPr>
        <p:txBody>
          <a:bodyPr anchor="b">
            <a:normAutofit/>
          </a:bodyPr>
          <a:lstStyle>
            <a:lvl1pPr>
              <a:defRPr sz="3200">
                <a:solidFill>
                  <a:schemeClr val="accent3"/>
                </a:solidFill>
              </a:defRPr>
            </a:lvl1pPr>
          </a:lstStyle>
          <a:p>
            <a:r>
              <a:rPr lang="en-US"/>
              <a:t>Type section header title</a:t>
            </a:r>
          </a:p>
        </p:txBody>
      </p:sp>
      <p:sp>
        <p:nvSpPr>
          <p:cNvPr id="3" name="Text Placeholder 2">
            <a:extLst>
              <a:ext uri="{FF2B5EF4-FFF2-40B4-BE49-F238E27FC236}">
                <a16:creationId xmlns:a16="http://schemas.microsoft.com/office/drawing/2014/main" id="{24AEE3C5-07A8-48A6-A1E5-EC83A1AAA9BA}"/>
              </a:ext>
            </a:extLst>
          </p:cNvPr>
          <p:cNvSpPr>
            <a:spLocks noGrp="1"/>
          </p:cNvSpPr>
          <p:nvPr>
            <p:ph type="body" idx="1" hasCustomPrompt="1"/>
          </p:nvPr>
        </p:nvSpPr>
        <p:spPr bwMode="gray">
          <a:xfrm>
            <a:off x="2873828" y="3401185"/>
            <a:ext cx="8813800" cy="1437516"/>
          </a:xfrm>
        </p:spPr>
        <p:txBody>
          <a:bodyPr/>
          <a:lstStyle>
            <a:lvl1pPr marL="0" indent="0">
              <a:buNone/>
              <a:defRPr sz="2000" b="1">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Type subhead if needed to support headline | Section header title should correspond with Agenda</a:t>
            </a:r>
          </a:p>
        </p:txBody>
      </p:sp>
      <p:sp>
        <p:nvSpPr>
          <p:cNvPr id="4" name="Date Placeholder 3">
            <a:extLst>
              <a:ext uri="{FF2B5EF4-FFF2-40B4-BE49-F238E27FC236}">
                <a16:creationId xmlns:a16="http://schemas.microsoft.com/office/drawing/2014/main" id="{E9A59CCB-6EF0-4C34-9BCE-423074AC0F54}"/>
              </a:ext>
            </a:extLst>
          </p:cNvPr>
          <p:cNvSpPr>
            <a:spLocks noGrp="1"/>
          </p:cNvSpPr>
          <p:nvPr>
            <p:ph type="dt" sz="half" idx="10"/>
          </p:nvPr>
        </p:nvSpPr>
        <p:spPr bwMode="gray"/>
        <p:txBody>
          <a:bodyPr/>
          <a:lstStyle/>
          <a:p>
            <a:fld id="{96D809B8-E9F4-4D51-BB48-DF0B7A9976B6}" type="datetime1">
              <a:rPr lang="en-US" smtClean="0"/>
              <a:t>8/24/2023</a:t>
            </a:fld>
            <a:endParaRPr lang="en-US"/>
          </a:p>
        </p:txBody>
      </p:sp>
      <p:sp>
        <p:nvSpPr>
          <p:cNvPr id="6" name="Slide Number Placeholder 5">
            <a:extLst>
              <a:ext uri="{FF2B5EF4-FFF2-40B4-BE49-F238E27FC236}">
                <a16:creationId xmlns:a16="http://schemas.microsoft.com/office/drawing/2014/main" id="{BBF2751A-1649-41E2-A6BF-DEC75CC411B5}"/>
              </a:ext>
            </a:extLst>
          </p:cNvPr>
          <p:cNvSpPr>
            <a:spLocks noGrp="1"/>
          </p:cNvSpPr>
          <p:nvPr>
            <p:ph type="sldNum" sz="quarter" idx="12"/>
          </p:nvPr>
        </p:nvSpPr>
        <p:spPr bwMode="gray">
          <a:xfrm>
            <a:off x="7962900" y="7067539"/>
            <a:ext cx="3695700" cy="320675"/>
          </a:xfrm>
        </p:spPr>
        <p:txBody>
          <a:bodyPr/>
          <a:lstStyle>
            <a:lvl1pPr>
              <a:defRPr>
                <a:solidFill>
                  <a:schemeClr val="tx1">
                    <a:tint val="75000"/>
                    <a:alpha val="0"/>
                  </a:schemeClr>
                </a:solidFill>
              </a:defRPr>
            </a:lvl1pPr>
          </a:lstStyle>
          <a:p>
            <a:fld id="{A358EEE2-36F2-465F-AD6A-DD1699CB9FE5}" type="slidenum">
              <a:rPr lang="en-US" smtClean="0"/>
              <a:pPr/>
              <a:t>‹#›</a:t>
            </a:fld>
            <a:endParaRPr lang="en-US"/>
          </a:p>
        </p:txBody>
      </p:sp>
      <p:pic>
        <p:nvPicPr>
          <p:cNvPr id="12" name="Graphic 11">
            <a:extLst>
              <a:ext uri="{FF2B5EF4-FFF2-40B4-BE49-F238E27FC236}">
                <a16:creationId xmlns:a16="http://schemas.microsoft.com/office/drawing/2014/main" id="{B9A4A7EC-1FF8-4F50-9DF0-98031E4B982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gray">
          <a:xfrm>
            <a:off x="9351993" y="5959906"/>
            <a:ext cx="2243107" cy="431718"/>
          </a:xfrm>
          <a:prstGeom prst="rect">
            <a:avLst/>
          </a:prstGeom>
        </p:spPr>
      </p:pic>
      <p:sp>
        <p:nvSpPr>
          <p:cNvPr id="9" name="Footer Placeholder 4">
            <a:extLst>
              <a:ext uri="{FF2B5EF4-FFF2-40B4-BE49-F238E27FC236}">
                <a16:creationId xmlns:a16="http://schemas.microsoft.com/office/drawing/2014/main" id="{82BB84E4-4C4C-4C73-8E99-C9FA2A33B2FF}"/>
              </a:ext>
            </a:extLst>
          </p:cNvPr>
          <p:cNvSpPr>
            <a:spLocks noGrp="1"/>
          </p:cNvSpPr>
          <p:nvPr>
            <p:ph type="ftr" sz="quarter" idx="3"/>
          </p:nvPr>
        </p:nvSpPr>
        <p:spPr bwMode="gray">
          <a:xfrm>
            <a:off x="533400" y="6400800"/>
            <a:ext cx="7353300" cy="320675"/>
          </a:xfrm>
          <a:prstGeom prst="rect">
            <a:avLst/>
          </a:prstGeom>
        </p:spPr>
        <p:txBody>
          <a:bodyPr vert="horz" lIns="0" tIns="0" rIns="0" bIns="0" rtlCol="0" anchor="t"/>
          <a:lstStyle>
            <a:lvl1pPr algn="l">
              <a:defRPr sz="800">
                <a:solidFill>
                  <a:schemeClr val="bg1"/>
                </a:solidFill>
              </a:defRPr>
            </a:lvl1pPr>
          </a:lstStyle>
          <a:p>
            <a:r>
              <a:rPr lang="en-US" dirty="0"/>
              <a:t>© 2023 Xcel Energy</a:t>
            </a:r>
          </a:p>
        </p:txBody>
      </p:sp>
    </p:spTree>
    <p:extLst>
      <p:ext uri="{BB962C8B-B14F-4D97-AF65-F5344CB8AC3E}">
        <p14:creationId xmlns:p14="http://schemas.microsoft.com/office/powerpoint/2010/main" val="28810536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Red X - Agenda">
    <p:spTree>
      <p:nvGrpSpPr>
        <p:cNvPr id="1" name=""/>
        <p:cNvGrpSpPr/>
        <p:nvPr/>
      </p:nvGrpSpPr>
      <p:grpSpPr>
        <a:xfrm>
          <a:off x="0" y="0"/>
          <a:ext cx="0" cy="0"/>
          <a:chOff x="0" y="0"/>
          <a:chExt cx="0" cy="0"/>
        </a:xfrm>
      </p:grpSpPr>
      <p:sp>
        <p:nvSpPr>
          <p:cNvPr id="13" name="Freeform: Shape 12">
            <a:extLst>
              <a:ext uri="{FF2B5EF4-FFF2-40B4-BE49-F238E27FC236}">
                <a16:creationId xmlns:a16="http://schemas.microsoft.com/office/drawing/2014/main" id="{84805125-7EDA-43EA-9549-A1A30F2C4A6D}"/>
              </a:ext>
            </a:extLst>
          </p:cNvPr>
          <p:cNvSpPr/>
          <p:nvPr/>
        </p:nvSpPr>
        <p:spPr bwMode="ltGray">
          <a:xfrm>
            <a:off x="1" y="0"/>
            <a:ext cx="4410637" cy="6858000"/>
          </a:xfrm>
          <a:custGeom>
            <a:avLst/>
            <a:gdLst>
              <a:gd name="connsiteX0" fmla="*/ 0 w 4410637"/>
              <a:gd name="connsiteY0" fmla="*/ 0 h 6858000"/>
              <a:gd name="connsiteX1" fmla="*/ 347933 w 4410637"/>
              <a:gd name="connsiteY1" fmla="*/ 0 h 6858000"/>
              <a:gd name="connsiteX2" fmla="*/ 490799 w 4410637"/>
              <a:gd name="connsiteY2" fmla="*/ 0 h 6858000"/>
              <a:gd name="connsiteX3" fmla="*/ 989385 w 4410637"/>
              <a:gd name="connsiteY3" fmla="*/ 0 h 6858000"/>
              <a:gd name="connsiteX4" fmla="*/ 4410637 w 4410637"/>
              <a:gd name="connsiteY4" fmla="*/ 0 h 6858000"/>
              <a:gd name="connsiteX5" fmla="*/ 1818061 w 4410637"/>
              <a:gd name="connsiteY5" fmla="*/ 3028950 h 6858000"/>
              <a:gd name="connsiteX6" fmla="*/ 3652559 w 4410637"/>
              <a:gd name="connsiteY6" fmla="*/ 6858000 h 6858000"/>
              <a:gd name="connsiteX7" fmla="*/ 14450 w 4410637"/>
              <a:gd name="connsiteY7" fmla="*/ 6858000 h 6858000"/>
              <a:gd name="connsiteX8" fmla="*/ 0 w 4410637"/>
              <a:gd name="connsiteY8" fmla="*/ 682732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10637" h="6858000">
                <a:moveTo>
                  <a:pt x="0" y="0"/>
                </a:moveTo>
                <a:lnTo>
                  <a:pt x="347933" y="0"/>
                </a:lnTo>
                <a:lnTo>
                  <a:pt x="490799" y="0"/>
                </a:lnTo>
                <a:lnTo>
                  <a:pt x="989385" y="0"/>
                </a:lnTo>
                <a:lnTo>
                  <a:pt x="4410637" y="0"/>
                </a:lnTo>
                <a:lnTo>
                  <a:pt x="1818061" y="3028950"/>
                </a:lnTo>
                <a:lnTo>
                  <a:pt x="3652559" y="6858000"/>
                </a:lnTo>
                <a:lnTo>
                  <a:pt x="14450" y="6858000"/>
                </a:lnTo>
                <a:lnTo>
                  <a:pt x="0" y="6827326"/>
                </a:lnTo>
                <a:close/>
              </a:path>
            </a:pathLst>
          </a:custGeom>
          <a:solidFill>
            <a:srgbClr val="EE1B2E"/>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l"/>
            <a:endParaRPr lang="en-US"/>
          </a:p>
        </p:txBody>
      </p:sp>
      <p:sp>
        <p:nvSpPr>
          <p:cNvPr id="2" name="Title 1">
            <a:extLst>
              <a:ext uri="{FF2B5EF4-FFF2-40B4-BE49-F238E27FC236}">
                <a16:creationId xmlns:a16="http://schemas.microsoft.com/office/drawing/2014/main" id="{7A8897F1-87A9-41DA-A3B3-CD3116C81C86}"/>
              </a:ext>
            </a:extLst>
          </p:cNvPr>
          <p:cNvSpPr>
            <a:spLocks noGrp="1"/>
          </p:cNvSpPr>
          <p:nvPr>
            <p:ph type="title" hasCustomPrompt="1"/>
          </p:nvPr>
        </p:nvSpPr>
        <p:spPr bwMode="gray">
          <a:xfrm>
            <a:off x="2971800" y="1901370"/>
            <a:ext cx="8606362" cy="546555"/>
          </a:xfrm>
        </p:spPr>
        <p:txBody>
          <a:bodyPr anchor="b">
            <a:normAutofit/>
          </a:bodyPr>
          <a:lstStyle>
            <a:lvl1pPr>
              <a:defRPr sz="3200"/>
            </a:lvl1pPr>
          </a:lstStyle>
          <a:p>
            <a:r>
              <a:rPr lang="en-US"/>
              <a:t>Type Agenda title 1 line</a:t>
            </a:r>
          </a:p>
        </p:txBody>
      </p:sp>
      <p:sp>
        <p:nvSpPr>
          <p:cNvPr id="3" name="Text Placeholder 2">
            <a:extLst>
              <a:ext uri="{FF2B5EF4-FFF2-40B4-BE49-F238E27FC236}">
                <a16:creationId xmlns:a16="http://schemas.microsoft.com/office/drawing/2014/main" id="{24AEE3C5-07A8-48A6-A1E5-EC83A1AAA9BA}"/>
              </a:ext>
            </a:extLst>
          </p:cNvPr>
          <p:cNvSpPr>
            <a:spLocks noGrp="1"/>
          </p:cNvSpPr>
          <p:nvPr>
            <p:ph type="body" idx="1" hasCustomPrompt="1"/>
          </p:nvPr>
        </p:nvSpPr>
        <p:spPr bwMode="gray">
          <a:xfrm>
            <a:off x="2975429" y="2447925"/>
            <a:ext cx="8602733" cy="3190875"/>
          </a:xfrm>
        </p:spPr>
        <p:txBody>
          <a:bodyPr/>
          <a:lstStyle>
            <a:lvl1pPr marL="228600" indent="-228600">
              <a:buFont typeface="+mj-lt"/>
              <a:buAutoNum type="arabicPeriod"/>
              <a:defRPr sz="2200" b="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Type agenda item – one line</a:t>
            </a:r>
          </a:p>
        </p:txBody>
      </p:sp>
      <p:sp>
        <p:nvSpPr>
          <p:cNvPr id="4" name="Date Placeholder 3">
            <a:extLst>
              <a:ext uri="{FF2B5EF4-FFF2-40B4-BE49-F238E27FC236}">
                <a16:creationId xmlns:a16="http://schemas.microsoft.com/office/drawing/2014/main" id="{E9A59CCB-6EF0-4C34-9BCE-423074AC0F54}"/>
              </a:ext>
            </a:extLst>
          </p:cNvPr>
          <p:cNvSpPr>
            <a:spLocks noGrp="1"/>
          </p:cNvSpPr>
          <p:nvPr>
            <p:ph type="dt" sz="half" idx="10"/>
          </p:nvPr>
        </p:nvSpPr>
        <p:spPr bwMode="gray"/>
        <p:txBody>
          <a:bodyPr/>
          <a:lstStyle/>
          <a:p>
            <a:fld id="{00AEA3AA-2B3E-4DAF-89FE-DA250DCB2ED9}" type="datetime1">
              <a:rPr lang="en-US" smtClean="0"/>
              <a:t>8/24/2023</a:t>
            </a:fld>
            <a:endParaRPr lang="en-US"/>
          </a:p>
        </p:txBody>
      </p:sp>
      <p:sp>
        <p:nvSpPr>
          <p:cNvPr id="6" name="Slide Number Placeholder 5">
            <a:extLst>
              <a:ext uri="{FF2B5EF4-FFF2-40B4-BE49-F238E27FC236}">
                <a16:creationId xmlns:a16="http://schemas.microsoft.com/office/drawing/2014/main" id="{BBF2751A-1649-41E2-A6BF-DEC75CC411B5}"/>
              </a:ext>
            </a:extLst>
          </p:cNvPr>
          <p:cNvSpPr>
            <a:spLocks noGrp="1"/>
          </p:cNvSpPr>
          <p:nvPr>
            <p:ph type="sldNum" sz="quarter" idx="12"/>
          </p:nvPr>
        </p:nvSpPr>
        <p:spPr bwMode="gray">
          <a:xfrm>
            <a:off x="7962900" y="7162800"/>
            <a:ext cx="3695700" cy="320675"/>
          </a:xfrm>
        </p:spPr>
        <p:txBody>
          <a:bodyPr/>
          <a:lstStyle>
            <a:lvl1pPr>
              <a:defRPr>
                <a:solidFill>
                  <a:schemeClr val="tx1">
                    <a:tint val="75000"/>
                    <a:alpha val="0"/>
                  </a:schemeClr>
                </a:solidFill>
              </a:defRPr>
            </a:lvl1pPr>
          </a:lstStyle>
          <a:p>
            <a:fld id="{A358EEE2-36F2-465F-AD6A-DD1699CB9FE5}" type="slidenum">
              <a:rPr lang="en-US" smtClean="0"/>
              <a:pPr/>
              <a:t>‹#›</a:t>
            </a:fld>
            <a:endParaRPr lang="en-US"/>
          </a:p>
        </p:txBody>
      </p:sp>
      <p:pic>
        <p:nvPicPr>
          <p:cNvPr id="11" name="Graphic 10">
            <a:extLst>
              <a:ext uri="{FF2B5EF4-FFF2-40B4-BE49-F238E27FC236}">
                <a16:creationId xmlns:a16="http://schemas.microsoft.com/office/drawing/2014/main" id="{78ACA2BB-2351-4142-9FEC-06798BD777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gray">
          <a:xfrm>
            <a:off x="9351993" y="5959906"/>
            <a:ext cx="2243107" cy="431718"/>
          </a:xfrm>
          <a:prstGeom prst="rect">
            <a:avLst/>
          </a:prstGeom>
        </p:spPr>
      </p:pic>
      <p:sp>
        <p:nvSpPr>
          <p:cNvPr id="9" name="Footer Placeholder 4">
            <a:extLst>
              <a:ext uri="{FF2B5EF4-FFF2-40B4-BE49-F238E27FC236}">
                <a16:creationId xmlns:a16="http://schemas.microsoft.com/office/drawing/2014/main" id="{9B999807-A4B6-4650-AEE3-4BB12B62B59A}"/>
              </a:ext>
            </a:extLst>
          </p:cNvPr>
          <p:cNvSpPr>
            <a:spLocks noGrp="1"/>
          </p:cNvSpPr>
          <p:nvPr>
            <p:ph type="ftr" sz="quarter" idx="3"/>
          </p:nvPr>
        </p:nvSpPr>
        <p:spPr bwMode="gray">
          <a:xfrm>
            <a:off x="533400" y="6400800"/>
            <a:ext cx="7353300" cy="320675"/>
          </a:xfrm>
          <a:prstGeom prst="rect">
            <a:avLst/>
          </a:prstGeom>
        </p:spPr>
        <p:txBody>
          <a:bodyPr vert="horz" lIns="0" tIns="0" rIns="0" bIns="0" rtlCol="0" anchor="t"/>
          <a:lstStyle>
            <a:lvl1pPr algn="l">
              <a:defRPr sz="800">
                <a:solidFill>
                  <a:schemeClr val="bg1"/>
                </a:solidFill>
              </a:defRPr>
            </a:lvl1pPr>
          </a:lstStyle>
          <a:p>
            <a:r>
              <a:rPr lang="en-US" dirty="0"/>
              <a:t>© 2023 Xcel Energy</a:t>
            </a:r>
          </a:p>
        </p:txBody>
      </p:sp>
    </p:spTree>
    <p:extLst>
      <p:ext uri="{BB962C8B-B14F-4D97-AF65-F5344CB8AC3E}">
        <p14:creationId xmlns:p14="http://schemas.microsoft.com/office/powerpoint/2010/main" val="39733945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Red X - Signature Slide">
    <p:bg>
      <p:bgRef idx="1001">
        <a:schemeClr val="bg1"/>
      </p:bgRef>
    </p:bg>
    <p:spTree>
      <p:nvGrpSpPr>
        <p:cNvPr id="1" name=""/>
        <p:cNvGrpSpPr/>
        <p:nvPr/>
      </p:nvGrpSpPr>
      <p:grpSpPr>
        <a:xfrm>
          <a:off x="0" y="0"/>
          <a:ext cx="0" cy="0"/>
          <a:chOff x="0" y="0"/>
          <a:chExt cx="0" cy="0"/>
        </a:xfrm>
      </p:grpSpPr>
      <p:sp>
        <p:nvSpPr>
          <p:cNvPr id="16" name="Freeform: Shape 15">
            <a:extLst>
              <a:ext uri="{FF2B5EF4-FFF2-40B4-BE49-F238E27FC236}">
                <a16:creationId xmlns:a16="http://schemas.microsoft.com/office/drawing/2014/main" id="{7983CA16-723B-4A27-860C-9AA970800170}"/>
              </a:ext>
            </a:extLst>
          </p:cNvPr>
          <p:cNvSpPr/>
          <p:nvPr userDrawn="1"/>
        </p:nvSpPr>
        <p:spPr bwMode="gray">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1392272 h 6858000"/>
              <a:gd name="connsiteX3" fmla="*/ 10515261 w 12192000"/>
              <a:gd name="connsiteY3" fmla="*/ 3375865 h 6858000"/>
              <a:gd name="connsiteX4" fmla="*/ 12158767 w 12192000"/>
              <a:gd name="connsiteY4" fmla="*/ 6858000 h 6858000"/>
              <a:gd name="connsiteX5" fmla="*/ 0 w 12192000"/>
              <a:gd name="connsiteY5" fmla="*/ 6858000 h 6858000"/>
              <a:gd name="connsiteX6" fmla="*/ 0 w 12192000"/>
              <a:gd name="connsiteY6" fmla="*/ 4826798 h 6858000"/>
              <a:gd name="connsiteX7" fmla="*/ 1396330 w 12192000"/>
              <a:gd name="connsiteY7" fmla="*/ 3170210 h 6858000"/>
              <a:gd name="connsiteX8" fmla="*/ 0 w 12192000"/>
              <a:gd name="connsiteY8" fmla="*/ 12792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6858000">
                <a:moveTo>
                  <a:pt x="0" y="0"/>
                </a:moveTo>
                <a:lnTo>
                  <a:pt x="12192000" y="0"/>
                </a:lnTo>
                <a:lnTo>
                  <a:pt x="12192000" y="1392272"/>
                </a:lnTo>
                <a:lnTo>
                  <a:pt x="10515261" y="3375865"/>
                </a:lnTo>
                <a:lnTo>
                  <a:pt x="12158767" y="6858000"/>
                </a:lnTo>
                <a:lnTo>
                  <a:pt x="0" y="6858000"/>
                </a:lnTo>
                <a:lnTo>
                  <a:pt x="0" y="4826798"/>
                </a:lnTo>
                <a:lnTo>
                  <a:pt x="1396330" y="3170210"/>
                </a:lnTo>
                <a:lnTo>
                  <a:pt x="0" y="127922"/>
                </a:lnTo>
                <a:close/>
              </a:path>
            </a:pathLst>
          </a:custGeom>
          <a:solidFill>
            <a:srgbClr val="EE1B2E"/>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l"/>
            <a:endParaRPr lang="en-US"/>
          </a:p>
        </p:txBody>
      </p:sp>
      <p:sp>
        <p:nvSpPr>
          <p:cNvPr id="3" name="Date Placeholder 2">
            <a:extLst>
              <a:ext uri="{FF2B5EF4-FFF2-40B4-BE49-F238E27FC236}">
                <a16:creationId xmlns:a16="http://schemas.microsoft.com/office/drawing/2014/main" id="{0B3E8A98-2273-42DE-A087-1335AA7E059C}"/>
              </a:ext>
            </a:extLst>
          </p:cNvPr>
          <p:cNvSpPr>
            <a:spLocks noGrp="1"/>
          </p:cNvSpPr>
          <p:nvPr>
            <p:ph type="dt" sz="half" idx="10"/>
          </p:nvPr>
        </p:nvSpPr>
        <p:spPr bwMode="gray"/>
        <p:txBody>
          <a:bodyPr/>
          <a:lstStyle/>
          <a:p>
            <a:fld id="{B6D03AA4-04E6-4AFC-A135-B15C09BB8AA8}" type="datetime1">
              <a:rPr lang="en-US" smtClean="0"/>
              <a:t>8/24/2023</a:t>
            </a:fld>
            <a:endParaRPr lang="en-US"/>
          </a:p>
        </p:txBody>
      </p:sp>
      <p:sp>
        <p:nvSpPr>
          <p:cNvPr id="5" name="Slide Number Placeholder 4">
            <a:extLst>
              <a:ext uri="{FF2B5EF4-FFF2-40B4-BE49-F238E27FC236}">
                <a16:creationId xmlns:a16="http://schemas.microsoft.com/office/drawing/2014/main" id="{3FC36BF4-2724-4007-995D-32EAFA7DD1AC}"/>
              </a:ext>
            </a:extLst>
          </p:cNvPr>
          <p:cNvSpPr>
            <a:spLocks noGrp="1"/>
          </p:cNvSpPr>
          <p:nvPr>
            <p:ph type="sldNum" sz="quarter" idx="12"/>
          </p:nvPr>
        </p:nvSpPr>
        <p:spPr bwMode="gray"/>
        <p:txBody>
          <a:bodyPr/>
          <a:lstStyle>
            <a:lvl1pPr>
              <a:defRPr>
                <a:solidFill>
                  <a:schemeClr val="bg1"/>
                </a:solidFill>
              </a:defRPr>
            </a:lvl1pPr>
          </a:lstStyle>
          <a:p>
            <a:fld id="{A358EEE2-36F2-465F-AD6A-DD1699CB9FE5}" type="slidenum">
              <a:rPr lang="en-US" smtClean="0"/>
              <a:pPr/>
              <a:t>‹#›</a:t>
            </a:fld>
            <a:endParaRPr lang="en-US"/>
          </a:p>
        </p:txBody>
      </p:sp>
      <p:pic>
        <p:nvPicPr>
          <p:cNvPr id="13" name="Picture 12">
            <a:extLst>
              <a:ext uri="{FF2B5EF4-FFF2-40B4-BE49-F238E27FC236}">
                <a16:creationId xmlns:a16="http://schemas.microsoft.com/office/drawing/2014/main" id="{8B60E61A-D61E-44F2-A515-283B98DAFC8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031712" y="3032103"/>
            <a:ext cx="4128577" cy="793795"/>
          </a:xfrm>
          <a:prstGeom prst="rect">
            <a:avLst/>
          </a:prstGeom>
        </p:spPr>
      </p:pic>
      <p:sp>
        <p:nvSpPr>
          <p:cNvPr id="7" name="Footer Placeholder 4">
            <a:extLst>
              <a:ext uri="{FF2B5EF4-FFF2-40B4-BE49-F238E27FC236}">
                <a16:creationId xmlns:a16="http://schemas.microsoft.com/office/drawing/2014/main" id="{44A9F5A6-AB45-4C9E-8FF1-71A831A1B048}"/>
              </a:ext>
            </a:extLst>
          </p:cNvPr>
          <p:cNvSpPr>
            <a:spLocks noGrp="1"/>
          </p:cNvSpPr>
          <p:nvPr>
            <p:ph type="ftr" sz="quarter" idx="3"/>
          </p:nvPr>
        </p:nvSpPr>
        <p:spPr bwMode="gray">
          <a:xfrm>
            <a:off x="533400" y="6400800"/>
            <a:ext cx="7353300" cy="320675"/>
          </a:xfrm>
          <a:prstGeom prst="rect">
            <a:avLst/>
          </a:prstGeom>
        </p:spPr>
        <p:txBody>
          <a:bodyPr vert="horz" lIns="0" tIns="0" rIns="0" bIns="0" rtlCol="0" anchor="t"/>
          <a:lstStyle>
            <a:lvl1pPr algn="l">
              <a:defRPr sz="800">
                <a:solidFill>
                  <a:schemeClr val="bg1"/>
                </a:solidFill>
              </a:defRPr>
            </a:lvl1pPr>
          </a:lstStyle>
          <a:p>
            <a:r>
              <a:rPr lang="en-US" dirty="0"/>
              <a:t>© 2023 Xcel Energy</a:t>
            </a:r>
          </a:p>
        </p:txBody>
      </p:sp>
    </p:spTree>
    <p:extLst>
      <p:ext uri="{BB962C8B-B14F-4D97-AF65-F5344CB8AC3E}">
        <p14:creationId xmlns:p14="http://schemas.microsoft.com/office/powerpoint/2010/main" val="939070478"/>
      </p:ext>
    </p:extLst>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Ink Saver - Title Slide">
    <p:bg>
      <p:bgRef idx="1001">
        <a:schemeClr val="bg1"/>
      </p:bgRef>
    </p:bg>
    <p:spTree>
      <p:nvGrpSpPr>
        <p:cNvPr id="1" name=""/>
        <p:cNvGrpSpPr/>
        <p:nvPr/>
      </p:nvGrpSpPr>
      <p:grpSpPr>
        <a:xfrm>
          <a:off x="0" y="0"/>
          <a:ext cx="0" cy="0"/>
          <a:chOff x="0" y="0"/>
          <a:chExt cx="0" cy="0"/>
        </a:xfrm>
      </p:grpSpPr>
      <p:sp>
        <p:nvSpPr>
          <p:cNvPr id="16" name="Freeform: Shape 15">
            <a:extLst>
              <a:ext uri="{FF2B5EF4-FFF2-40B4-BE49-F238E27FC236}">
                <a16:creationId xmlns:a16="http://schemas.microsoft.com/office/drawing/2014/main" id="{7983CA16-723B-4A27-860C-9AA970800170}"/>
              </a:ext>
            </a:extLst>
          </p:cNvPr>
          <p:cNvSpPr/>
          <p:nvPr userDrawn="1"/>
        </p:nvSpPr>
        <p:spPr bwMode="gray">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1392272 h 6858000"/>
              <a:gd name="connsiteX3" fmla="*/ 10515261 w 12192000"/>
              <a:gd name="connsiteY3" fmla="*/ 3375865 h 6858000"/>
              <a:gd name="connsiteX4" fmla="*/ 12158767 w 12192000"/>
              <a:gd name="connsiteY4" fmla="*/ 6858000 h 6858000"/>
              <a:gd name="connsiteX5" fmla="*/ 0 w 12192000"/>
              <a:gd name="connsiteY5" fmla="*/ 6858000 h 6858000"/>
              <a:gd name="connsiteX6" fmla="*/ 0 w 12192000"/>
              <a:gd name="connsiteY6" fmla="*/ 4826798 h 6858000"/>
              <a:gd name="connsiteX7" fmla="*/ 1396330 w 12192000"/>
              <a:gd name="connsiteY7" fmla="*/ 3170210 h 6858000"/>
              <a:gd name="connsiteX8" fmla="*/ 0 w 12192000"/>
              <a:gd name="connsiteY8" fmla="*/ 12792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6858000">
                <a:moveTo>
                  <a:pt x="0" y="0"/>
                </a:moveTo>
                <a:lnTo>
                  <a:pt x="12192000" y="0"/>
                </a:lnTo>
                <a:lnTo>
                  <a:pt x="12192000" y="1392272"/>
                </a:lnTo>
                <a:lnTo>
                  <a:pt x="10515261" y="3375865"/>
                </a:lnTo>
                <a:lnTo>
                  <a:pt x="12158767" y="6858000"/>
                </a:lnTo>
                <a:lnTo>
                  <a:pt x="0" y="6858000"/>
                </a:lnTo>
                <a:lnTo>
                  <a:pt x="0" y="4826798"/>
                </a:lnTo>
                <a:lnTo>
                  <a:pt x="1396330" y="3170210"/>
                </a:lnTo>
                <a:lnTo>
                  <a:pt x="0" y="127922"/>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l"/>
            <a:endParaRPr lang="en-US"/>
          </a:p>
        </p:txBody>
      </p:sp>
      <p:sp>
        <p:nvSpPr>
          <p:cNvPr id="2" name="Title 1">
            <a:extLst>
              <a:ext uri="{FF2B5EF4-FFF2-40B4-BE49-F238E27FC236}">
                <a16:creationId xmlns:a16="http://schemas.microsoft.com/office/drawing/2014/main" id="{C57F97FC-1B35-4486-9E87-3E381ED1DC66}"/>
              </a:ext>
            </a:extLst>
          </p:cNvPr>
          <p:cNvSpPr>
            <a:spLocks noGrp="1"/>
          </p:cNvSpPr>
          <p:nvPr>
            <p:ph type="title" hasCustomPrompt="1"/>
          </p:nvPr>
        </p:nvSpPr>
        <p:spPr bwMode="gray">
          <a:xfrm>
            <a:off x="1514476" y="1793875"/>
            <a:ext cx="8801100" cy="1549400"/>
          </a:xfrm>
        </p:spPr>
        <p:txBody>
          <a:bodyPr>
            <a:normAutofit/>
          </a:bodyPr>
          <a:lstStyle>
            <a:lvl1pPr>
              <a:defRPr sz="3200">
                <a:solidFill>
                  <a:schemeClr val="tx1"/>
                </a:solidFill>
              </a:defRPr>
            </a:lvl1pPr>
          </a:lstStyle>
          <a:p>
            <a:r>
              <a:rPr lang="en-US"/>
              <a:t>Type insightful title | Max 3 lines</a:t>
            </a:r>
          </a:p>
        </p:txBody>
      </p:sp>
      <p:sp>
        <p:nvSpPr>
          <p:cNvPr id="3" name="Date Placeholder 2">
            <a:extLst>
              <a:ext uri="{FF2B5EF4-FFF2-40B4-BE49-F238E27FC236}">
                <a16:creationId xmlns:a16="http://schemas.microsoft.com/office/drawing/2014/main" id="{0B3E8A98-2273-42DE-A087-1335AA7E059C}"/>
              </a:ext>
            </a:extLst>
          </p:cNvPr>
          <p:cNvSpPr>
            <a:spLocks noGrp="1"/>
          </p:cNvSpPr>
          <p:nvPr>
            <p:ph type="dt" sz="half" idx="10"/>
          </p:nvPr>
        </p:nvSpPr>
        <p:spPr bwMode="gray"/>
        <p:txBody>
          <a:bodyPr/>
          <a:lstStyle/>
          <a:p>
            <a:fld id="{BBE4AC57-C702-4E71-8F95-F4BA73A7B2CD}" type="datetime1">
              <a:rPr lang="en-US" smtClean="0"/>
              <a:t>8/24/2023</a:t>
            </a:fld>
            <a:endParaRPr lang="en-US"/>
          </a:p>
        </p:txBody>
      </p:sp>
      <p:sp>
        <p:nvSpPr>
          <p:cNvPr id="5" name="Slide Number Placeholder 4">
            <a:extLst>
              <a:ext uri="{FF2B5EF4-FFF2-40B4-BE49-F238E27FC236}">
                <a16:creationId xmlns:a16="http://schemas.microsoft.com/office/drawing/2014/main" id="{3FC36BF4-2724-4007-995D-32EAFA7DD1AC}"/>
              </a:ext>
            </a:extLst>
          </p:cNvPr>
          <p:cNvSpPr>
            <a:spLocks noGrp="1"/>
          </p:cNvSpPr>
          <p:nvPr>
            <p:ph type="sldNum" sz="quarter" idx="12"/>
          </p:nvPr>
        </p:nvSpPr>
        <p:spPr bwMode="gray"/>
        <p:txBody>
          <a:bodyPr/>
          <a:lstStyle>
            <a:lvl1pPr>
              <a:defRPr>
                <a:solidFill>
                  <a:schemeClr val="bg1">
                    <a:lumMod val="50000"/>
                  </a:schemeClr>
                </a:solidFill>
              </a:defRPr>
            </a:lvl1pPr>
          </a:lstStyle>
          <a:p>
            <a:fld id="{A358EEE2-36F2-465F-AD6A-DD1699CB9FE5}" type="slidenum">
              <a:rPr lang="en-US" smtClean="0"/>
              <a:pPr/>
              <a:t>‹#›</a:t>
            </a:fld>
            <a:endParaRPr lang="en-US"/>
          </a:p>
        </p:txBody>
      </p:sp>
      <p:sp>
        <p:nvSpPr>
          <p:cNvPr id="15" name="Subtitle 2">
            <a:extLst>
              <a:ext uri="{FF2B5EF4-FFF2-40B4-BE49-F238E27FC236}">
                <a16:creationId xmlns:a16="http://schemas.microsoft.com/office/drawing/2014/main" id="{CA8976ED-656B-4B31-833E-68A97D3F1E2C}"/>
              </a:ext>
            </a:extLst>
          </p:cNvPr>
          <p:cNvSpPr>
            <a:spLocks noGrp="1"/>
          </p:cNvSpPr>
          <p:nvPr>
            <p:ph type="subTitle" idx="1" hasCustomPrompt="1"/>
          </p:nvPr>
        </p:nvSpPr>
        <p:spPr bwMode="gray">
          <a:xfrm>
            <a:off x="1514474" y="3429000"/>
            <a:ext cx="8801102" cy="1409700"/>
          </a:xfrm>
        </p:spPr>
        <p:txBody>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Presenter Name | Title</a:t>
            </a:r>
          </a:p>
        </p:txBody>
      </p:sp>
      <p:sp>
        <p:nvSpPr>
          <p:cNvPr id="26" name="Text Placeholder 7">
            <a:extLst>
              <a:ext uri="{FF2B5EF4-FFF2-40B4-BE49-F238E27FC236}">
                <a16:creationId xmlns:a16="http://schemas.microsoft.com/office/drawing/2014/main" id="{41FF2769-ECF2-43D6-9C5F-F6ABFC5CAD7D}"/>
              </a:ext>
            </a:extLst>
          </p:cNvPr>
          <p:cNvSpPr>
            <a:spLocks noGrp="1"/>
          </p:cNvSpPr>
          <p:nvPr>
            <p:ph type="body" sz="quarter" idx="15" hasCustomPrompt="1"/>
          </p:nvPr>
        </p:nvSpPr>
        <p:spPr>
          <a:xfrm>
            <a:off x="1514475" y="4838700"/>
            <a:ext cx="8801101" cy="387350"/>
          </a:xfrm>
        </p:spPr>
        <p:txBody>
          <a:bodyPr/>
          <a:lstStyle>
            <a:lvl1pPr>
              <a:defRPr sz="1800">
                <a:solidFill>
                  <a:schemeClr val="tx1"/>
                </a:solidFill>
              </a:defRPr>
            </a:lvl1pPr>
          </a:lstStyle>
          <a:p>
            <a:pPr lvl="0"/>
            <a:r>
              <a:rPr lang="en-US"/>
              <a:t>Month DD, YYYY</a:t>
            </a:r>
          </a:p>
        </p:txBody>
      </p:sp>
      <p:pic>
        <p:nvPicPr>
          <p:cNvPr id="40" name="Graphic 11">
            <a:extLst>
              <a:ext uri="{FF2B5EF4-FFF2-40B4-BE49-F238E27FC236}">
                <a16:creationId xmlns:a16="http://schemas.microsoft.com/office/drawing/2014/main" id="{02CA7E07-1F48-49B2-B113-1B34D67C5AF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gray">
          <a:xfrm>
            <a:off x="1336000" y="619125"/>
            <a:ext cx="2874050" cy="553152"/>
          </a:xfrm>
          <a:prstGeom prst="rect">
            <a:avLst/>
          </a:prstGeom>
        </p:spPr>
      </p:pic>
      <p:sp>
        <p:nvSpPr>
          <p:cNvPr id="10" name="Footer Placeholder 4">
            <a:extLst>
              <a:ext uri="{FF2B5EF4-FFF2-40B4-BE49-F238E27FC236}">
                <a16:creationId xmlns:a16="http://schemas.microsoft.com/office/drawing/2014/main" id="{DB6A18D5-3019-4427-A81F-2CA1A0CEDD31}"/>
              </a:ext>
            </a:extLst>
          </p:cNvPr>
          <p:cNvSpPr>
            <a:spLocks noGrp="1"/>
          </p:cNvSpPr>
          <p:nvPr>
            <p:ph type="ftr" sz="quarter" idx="3"/>
          </p:nvPr>
        </p:nvSpPr>
        <p:spPr bwMode="gray">
          <a:xfrm>
            <a:off x="533400" y="6400800"/>
            <a:ext cx="7353300" cy="320675"/>
          </a:xfrm>
          <a:prstGeom prst="rect">
            <a:avLst/>
          </a:prstGeom>
        </p:spPr>
        <p:txBody>
          <a:bodyPr vert="horz" lIns="0" tIns="0" rIns="0" bIns="0" rtlCol="0" anchor="t"/>
          <a:lstStyle>
            <a:lvl1pPr algn="l">
              <a:defRPr sz="800">
                <a:solidFill>
                  <a:schemeClr val="tx1">
                    <a:tint val="75000"/>
                  </a:schemeClr>
                </a:solidFill>
              </a:defRPr>
            </a:lvl1pPr>
          </a:lstStyle>
          <a:p>
            <a:r>
              <a:rPr lang="en-US" dirty="0"/>
              <a:t>© 2023 Xcel Energy</a:t>
            </a:r>
          </a:p>
        </p:txBody>
      </p:sp>
    </p:spTree>
    <p:extLst>
      <p:ext uri="{BB962C8B-B14F-4D97-AF65-F5344CB8AC3E}">
        <p14:creationId xmlns:p14="http://schemas.microsoft.com/office/powerpoint/2010/main" val="2993880359"/>
      </p:ext>
    </p:extLst>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nk Saver - Agenda">
    <p:spTree>
      <p:nvGrpSpPr>
        <p:cNvPr id="1" name=""/>
        <p:cNvGrpSpPr/>
        <p:nvPr/>
      </p:nvGrpSpPr>
      <p:grpSpPr>
        <a:xfrm>
          <a:off x="0" y="0"/>
          <a:ext cx="0" cy="0"/>
          <a:chOff x="0" y="0"/>
          <a:chExt cx="0" cy="0"/>
        </a:xfrm>
      </p:grpSpPr>
      <p:sp>
        <p:nvSpPr>
          <p:cNvPr id="11" name="Freeform: Shape 10">
            <a:extLst>
              <a:ext uri="{FF2B5EF4-FFF2-40B4-BE49-F238E27FC236}">
                <a16:creationId xmlns:a16="http://schemas.microsoft.com/office/drawing/2014/main" id="{661FFE3D-F10B-4013-9AE2-E1A89881569A}"/>
              </a:ext>
            </a:extLst>
          </p:cNvPr>
          <p:cNvSpPr/>
          <p:nvPr/>
        </p:nvSpPr>
        <p:spPr bwMode="gray">
          <a:xfrm>
            <a:off x="1" y="0"/>
            <a:ext cx="4410637" cy="6858000"/>
          </a:xfrm>
          <a:custGeom>
            <a:avLst/>
            <a:gdLst>
              <a:gd name="connsiteX0" fmla="*/ 0 w 4410637"/>
              <a:gd name="connsiteY0" fmla="*/ 0 h 6858000"/>
              <a:gd name="connsiteX1" fmla="*/ 347933 w 4410637"/>
              <a:gd name="connsiteY1" fmla="*/ 0 h 6858000"/>
              <a:gd name="connsiteX2" fmla="*/ 490799 w 4410637"/>
              <a:gd name="connsiteY2" fmla="*/ 0 h 6858000"/>
              <a:gd name="connsiteX3" fmla="*/ 989385 w 4410637"/>
              <a:gd name="connsiteY3" fmla="*/ 0 h 6858000"/>
              <a:gd name="connsiteX4" fmla="*/ 4410637 w 4410637"/>
              <a:gd name="connsiteY4" fmla="*/ 0 h 6858000"/>
              <a:gd name="connsiteX5" fmla="*/ 1818061 w 4410637"/>
              <a:gd name="connsiteY5" fmla="*/ 3028950 h 6858000"/>
              <a:gd name="connsiteX6" fmla="*/ 3652559 w 4410637"/>
              <a:gd name="connsiteY6" fmla="*/ 6858000 h 6858000"/>
              <a:gd name="connsiteX7" fmla="*/ 14450 w 4410637"/>
              <a:gd name="connsiteY7" fmla="*/ 6858000 h 6858000"/>
              <a:gd name="connsiteX8" fmla="*/ 0 w 4410637"/>
              <a:gd name="connsiteY8" fmla="*/ 682732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10637" h="6858000">
                <a:moveTo>
                  <a:pt x="0" y="0"/>
                </a:moveTo>
                <a:lnTo>
                  <a:pt x="347933" y="0"/>
                </a:lnTo>
                <a:lnTo>
                  <a:pt x="490799" y="0"/>
                </a:lnTo>
                <a:lnTo>
                  <a:pt x="989385" y="0"/>
                </a:lnTo>
                <a:lnTo>
                  <a:pt x="4410637" y="0"/>
                </a:lnTo>
                <a:lnTo>
                  <a:pt x="1818061" y="3028950"/>
                </a:lnTo>
                <a:lnTo>
                  <a:pt x="3652559" y="6858000"/>
                </a:lnTo>
                <a:lnTo>
                  <a:pt x="14450" y="6858000"/>
                </a:lnTo>
                <a:lnTo>
                  <a:pt x="0" y="682732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l"/>
            <a:endParaRPr lang="en-US"/>
          </a:p>
        </p:txBody>
      </p:sp>
      <p:sp>
        <p:nvSpPr>
          <p:cNvPr id="2" name="Title 1">
            <a:extLst>
              <a:ext uri="{FF2B5EF4-FFF2-40B4-BE49-F238E27FC236}">
                <a16:creationId xmlns:a16="http://schemas.microsoft.com/office/drawing/2014/main" id="{7A8897F1-87A9-41DA-A3B3-CD3116C81C86}"/>
              </a:ext>
            </a:extLst>
          </p:cNvPr>
          <p:cNvSpPr>
            <a:spLocks noGrp="1"/>
          </p:cNvSpPr>
          <p:nvPr>
            <p:ph type="title" hasCustomPrompt="1"/>
          </p:nvPr>
        </p:nvSpPr>
        <p:spPr bwMode="gray">
          <a:xfrm>
            <a:off x="2971800" y="1901370"/>
            <a:ext cx="8606362" cy="546555"/>
          </a:xfrm>
        </p:spPr>
        <p:txBody>
          <a:bodyPr anchor="b">
            <a:normAutofit/>
          </a:bodyPr>
          <a:lstStyle>
            <a:lvl1pPr>
              <a:defRPr sz="3200"/>
            </a:lvl1pPr>
          </a:lstStyle>
          <a:p>
            <a:r>
              <a:rPr lang="en-US"/>
              <a:t>Type Agenda title 1 line</a:t>
            </a:r>
          </a:p>
        </p:txBody>
      </p:sp>
      <p:sp>
        <p:nvSpPr>
          <p:cNvPr id="3" name="Text Placeholder 2">
            <a:extLst>
              <a:ext uri="{FF2B5EF4-FFF2-40B4-BE49-F238E27FC236}">
                <a16:creationId xmlns:a16="http://schemas.microsoft.com/office/drawing/2014/main" id="{24AEE3C5-07A8-48A6-A1E5-EC83A1AAA9BA}"/>
              </a:ext>
            </a:extLst>
          </p:cNvPr>
          <p:cNvSpPr>
            <a:spLocks noGrp="1"/>
          </p:cNvSpPr>
          <p:nvPr>
            <p:ph type="body" idx="1" hasCustomPrompt="1"/>
          </p:nvPr>
        </p:nvSpPr>
        <p:spPr bwMode="gray">
          <a:xfrm>
            <a:off x="2971801" y="2447925"/>
            <a:ext cx="8601074" cy="3190875"/>
          </a:xfrm>
        </p:spPr>
        <p:txBody>
          <a:bodyPr/>
          <a:lstStyle>
            <a:lvl1pPr marL="228600" indent="-228600">
              <a:buFont typeface="+mj-lt"/>
              <a:buAutoNum type="arabicPeriod"/>
              <a:defRPr sz="2200" b="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Type agenda item – one line</a:t>
            </a:r>
          </a:p>
        </p:txBody>
      </p:sp>
      <p:sp>
        <p:nvSpPr>
          <p:cNvPr id="4" name="Date Placeholder 3">
            <a:extLst>
              <a:ext uri="{FF2B5EF4-FFF2-40B4-BE49-F238E27FC236}">
                <a16:creationId xmlns:a16="http://schemas.microsoft.com/office/drawing/2014/main" id="{E9A59CCB-6EF0-4C34-9BCE-423074AC0F54}"/>
              </a:ext>
            </a:extLst>
          </p:cNvPr>
          <p:cNvSpPr>
            <a:spLocks noGrp="1"/>
          </p:cNvSpPr>
          <p:nvPr>
            <p:ph type="dt" sz="half" idx="10"/>
          </p:nvPr>
        </p:nvSpPr>
        <p:spPr bwMode="gray"/>
        <p:txBody>
          <a:bodyPr/>
          <a:lstStyle/>
          <a:p>
            <a:fld id="{00AEA3AA-2B3E-4DAF-89FE-DA250DCB2ED9}" type="datetime1">
              <a:rPr lang="en-US" smtClean="0"/>
              <a:t>8/24/2023</a:t>
            </a:fld>
            <a:endParaRPr lang="en-US"/>
          </a:p>
        </p:txBody>
      </p:sp>
      <p:sp>
        <p:nvSpPr>
          <p:cNvPr id="6" name="Slide Number Placeholder 5">
            <a:extLst>
              <a:ext uri="{FF2B5EF4-FFF2-40B4-BE49-F238E27FC236}">
                <a16:creationId xmlns:a16="http://schemas.microsoft.com/office/drawing/2014/main" id="{BBF2751A-1649-41E2-A6BF-DEC75CC411B5}"/>
              </a:ext>
            </a:extLst>
          </p:cNvPr>
          <p:cNvSpPr>
            <a:spLocks noGrp="1"/>
          </p:cNvSpPr>
          <p:nvPr>
            <p:ph type="sldNum" sz="quarter" idx="12"/>
          </p:nvPr>
        </p:nvSpPr>
        <p:spPr bwMode="gray">
          <a:xfrm>
            <a:off x="7962900" y="7162800"/>
            <a:ext cx="3695700" cy="320675"/>
          </a:xfrm>
        </p:spPr>
        <p:txBody>
          <a:bodyPr/>
          <a:lstStyle>
            <a:lvl1pPr>
              <a:defRPr>
                <a:solidFill>
                  <a:schemeClr val="tx1">
                    <a:tint val="75000"/>
                    <a:alpha val="0"/>
                  </a:schemeClr>
                </a:solidFill>
              </a:defRPr>
            </a:lvl1pPr>
          </a:lstStyle>
          <a:p>
            <a:fld id="{A358EEE2-36F2-465F-AD6A-DD1699CB9FE5}" type="slidenum">
              <a:rPr lang="en-US" smtClean="0"/>
              <a:pPr/>
              <a:t>‹#›</a:t>
            </a:fld>
            <a:endParaRPr lang="en-US"/>
          </a:p>
        </p:txBody>
      </p:sp>
      <p:pic>
        <p:nvPicPr>
          <p:cNvPr id="15" name="Graphic 11">
            <a:extLst>
              <a:ext uri="{FF2B5EF4-FFF2-40B4-BE49-F238E27FC236}">
                <a16:creationId xmlns:a16="http://schemas.microsoft.com/office/drawing/2014/main" id="{EF362AA7-1EAC-44E7-919F-48EA55CF3E5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gray">
          <a:xfrm>
            <a:off x="9351993" y="5959906"/>
            <a:ext cx="2243107" cy="431718"/>
          </a:xfrm>
          <a:prstGeom prst="rect">
            <a:avLst/>
          </a:prstGeom>
        </p:spPr>
      </p:pic>
      <p:sp>
        <p:nvSpPr>
          <p:cNvPr id="9" name="Footer Placeholder 4">
            <a:extLst>
              <a:ext uri="{FF2B5EF4-FFF2-40B4-BE49-F238E27FC236}">
                <a16:creationId xmlns:a16="http://schemas.microsoft.com/office/drawing/2014/main" id="{3703F8B9-33B7-4EC0-8EB4-FF3A2B5A2774}"/>
              </a:ext>
            </a:extLst>
          </p:cNvPr>
          <p:cNvSpPr>
            <a:spLocks noGrp="1"/>
          </p:cNvSpPr>
          <p:nvPr>
            <p:ph type="ftr" sz="quarter" idx="3"/>
          </p:nvPr>
        </p:nvSpPr>
        <p:spPr bwMode="gray">
          <a:xfrm>
            <a:off x="533400" y="6400800"/>
            <a:ext cx="7353300" cy="320675"/>
          </a:xfrm>
          <a:prstGeom prst="rect">
            <a:avLst/>
          </a:prstGeom>
        </p:spPr>
        <p:txBody>
          <a:bodyPr vert="horz" lIns="0" tIns="0" rIns="0" bIns="0" rtlCol="0" anchor="t"/>
          <a:lstStyle>
            <a:lvl1pPr algn="l">
              <a:defRPr sz="800">
                <a:solidFill>
                  <a:schemeClr val="tx1">
                    <a:tint val="75000"/>
                  </a:schemeClr>
                </a:solidFill>
              </a:defRPr>
            </a:lvl1pPr>
          </a:lstStyle>
          <a:p>
            <a:r>
              <a:rPr lang="en-US" dirty="0"/>
              <a:t>© 2023 Xcel Energy</a:t>
            </a:r>
          </a:p>
        </p:txBody>
      </p:sp>
    </p:spTree>
    <p:extLst>
      <p:ext uri="{BB962C8B-B14F-4D97-AF65-F5344CB8AC3E}">
        <p14:creationId xmlns:p14="http://schemas.microsoft.com/office/powerpoint/2010/main" val="34288524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Ink Saver - Section Header">
    <p:spTree>
      <p:nvGrpSpPr>
        <p:cNvPr id="1" name=""/>
        <p:cNvGrpSpPr/>
        <p:nvPr/>
      </p:nvGrpSpPr>
      <p:grpSpPr>
        <a:xfrm>
          <a:off x="0" y="0"/>
          <a:ext cx="0" cy="0"/>
          <a:chOff x="0" y="0"/>
          <a:chExt cx="0" cy="0"/>
        </a:xfrm>
      </p:grpSpPr>
      <p:sp>
        <p:nvSpPr>
          <p:cNvPr id="11" name="Freeform: Shape 10">
            <a:extLst>
              <a:ext uri="{FF2B5EF4-FFF2-40B4-BE49-F238E27FC236}">
                <a16:creationId xmlns:a16="http://schemas.microsoft.com/office/drawing/2014/main" id="{965D2A4A-7EE5-4478-9430-AC3C0366DE45}"/>
              </a:ext>
            </a:extLst>
          </p:cNvPr>
          <p:cNvSpPr/>
          <p:nvPr/>
        </p:nvSpPr>
        <p:spPr bwMode="gray">
          <a:xfrm>
            <a:off x="1" y="0"/>
            <a:ext cx="4410637" cy="6858000"/>
          </a:xfrm>
          <a:custGeom>
            <a:avLst/>
            <a:gdLst>
              <a:gd name="connsiteX0" fmla="*/ 0 w 4410637"/>
              <a:gd name="connsiteY0" fmla="*/ 0 h 6858000"/>
              <a:gd name="connsiteX1" fmla="*/ 347933 w 4410637"/>
              <a:gd name="connsiteY1" fmla="*/ 0 h 6858000"/>
              <a:gd name="connsiteX2" fmla="*/ 490799 w 4410637"/>
              <a:gd name="connsiteY2" fmla="*/ 0 h 6858000"/>
              <a:gd name="connsiteX3" fmla="*/ 989385 w 4410637"/>
              <a:gd name="connsiteY3" fmla="*/ 0 h 6858000"/>
              <a:gd name="connsiteX4" fmla="*/ 4410637 w 4410637"/>
              <a:gd name="connsiteY4" fmla="*/ 0 h 6858000"/>
              <a:gd name="connsiteX5" fmla="*/ 1818061 w 4410637"/>
              <a:gd name="connsiteY5" fmla="*/ 3028950 h 6858000"/>
              <a:gd name="connsiteX6" fmla="*/ 3652559 w 4410637"/>
              <a:gd name="connsiteY6" fmla="*/ 6858000 h 6858000"/>
              <a:gd name="connsiteX7" fmla="*/ 14450 w 4410637"/>
              <a:gd name="connsiteY7" fmla="*/ 6858000 h 6858000"/>
              <a:gd name="connsiteX8" fmla="*/ 0 w 4410637"/>
              <a:gd name="connsiteY8" fmla="*/ 682732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10637" h="6858000">
                <a:moveTo>
                  <a:pt x="0" y="0"/>
                </a:moveTo>
                <a:lnTo>
                  <a:pt x="347933" y="0"/>
                </a:lnTo>
                <a:lnTo>
                  <a:pt x="490799" y="0"/>
                </a:lnTo>
                <a:lnTo>
                  <a:pt x="989385" y="0"/>
                </a:lnTo>
                <a:lnTo>
                  <a:pt x="4410637" y="0"/>
                </a:lnTo>
                <a:lnTo>
                  <a:pt x="1818061" y="3028950"/>
                </a:lnTo>
                <a:lnTo>
                  <a:pt x="3652559" y="6858000"/>
                </a:lnTo>
                <a:lnTo>
                  <a:pt x="14450" y="6858000"/>
                </a:lnTo>
                <a:lnTo>
                  <a:pt x="0" y="682732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l"/>
            <a:endParaRPr lang="en-US"/>
          </a:p>
        </p:txBody>
      </p:sp>
      <p:sp>
        <p:nvSpPr>
          <p:cNvPr id="2" name="Title 1">
            <a:extLst>
              <a:ext uri="{FF2B5EF4-FFF2-40B4-BE49-F238E27FC236}">
                <a16:creationId xmlns:a16="http://schemas.microsoft.com/office/drawing/2014/main" id="{7A8897F1-87A9-41DA-A3B3-CD3116C81C86}"/>
              </a:ext>
            </a:extLst>
          </p:cNvPr>
          <p:cNvSpPr>
            <a:spLocks noGrp="1"/>
          </p:cNvSpPr>
          <p:nvPr>
            <p:ph type="title" hasCustomPrompt="1"/>
          </p:nvPr>
        </p:nvSpPr>
        <p:spPr bwMode="gray">
          <a:xfrm>
            <a:off x="2971800" y="1901370"/>
            <a:ext cx="8606362" cy="1477622"/>
          </a:xfrm>
        </p:spPr>
        <p:txBody>
          <a:bodyPr anchor="b">
            <a:normAutofit/>
          </a:bodyPr>
          <a:lstStyle>
            <a:lvl1pPr>
              <a:defRPr sz="3200"/>
            </a:lvl1pPr>
          </a:lstStyle>
          <a:p>
            <a:r>
              <a:rPr lang="en-US"/>
              <a:t>Type section header title</a:t>
            </a:r>
          </a:p>
        </p:txBody>
      </p:sp>
      <p:sp>
        <p:nvSpPr>
          <p:cNvPr id="3" name="Text Placeholder 2">
            <a:extLst>
              <a:ext uri="{FF2B5EF4-FFF2-40B4-BE49-F238E27FC236}">
                <a16:creationId xmlns:a16="http://schemas.microsoft.com/office/drawing/2014/main" id="{24AEE3C5-07A8-48A6-A1E5-EC83A1AAA9BA}"/>
              </a:ext>
            </a:extLst>
          </p:cNvPr>
          <p:cNvSpPr>
            <a:spLocks noGrp="1"/>
          </p:cNvSpPr>
          <p:nvPr>
            <p:ph type="body" idx="1" hasCustomPrompt="1"/>
          </p:nvPr>
        </p:nvSpPr>
        <p:spPr bwMode="gray">
          <a:xfrm>
            <a:off x="2971800" y="3401185"/>
            <a:ext cx="8606362" cy="1437516"/>
          </a:xfrm>
        </p:spPr>
        <p:txBody>
          <a:bodyPr/>
          <a:lstStyle>
            <a:lvl1pPr marL="0" indent="0">
              <a:buFont typeface="Georgia Pro" panose="02040502050405020303" pitchFamily="18" charset="0"/>
              <a:buChar char="​"/>
              <a:defRPr sz="2000" b="1">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Type subhead if needed to support headline | Section header title should correspond with Agenda</a:t>
            </a:r>
          </a:p>
        </p:txBody>
      </p:sp>
      <p:sp>
        <p:nvSpPr>
          <p:cNvPr id="4" name="Date Placeholder 3">
            <a:extLst>
              <a:ext uri="{FF2B5EF4-FFF2-40B4-BE49-F238E27FC236}">
                <a16:creationId xmlns:a16="http://schemas.microsoft.com/office/drawing/2014/main" id="{E9A59CCB-6EF0-4C34-9BCE-423074AC0F54}"/>
              </a:ext>
            </a:extLst>
          </p:cNvPr>
          <p:cNvSpPr>
            <a:spLocks noGrp="1"/>
          </p:cNvSpPr>
          <p:nvPr>
            <p:ph type="dt" sz="half" idx="10"/>
          </p:nvPr>
        </p:nvSpPr>
        <p:spPr bwMode="gray"/>
        <p:txBody>
          <a:bodyPr/>
          <a:lstStyle/>
          <a:p>
            <a:fld id="{00AEA3AA-2B3E-4DAF-89FE-DA250DCB2ED9}" type="datetime1">
              <a:rPr lang="en-US" smtClean="0"/>
              <a:t>8/24/2023</a:t>
            </a:fld>
            <a:endParaRPr lang="en-US"/>
          </a:p>
        </p:txBody>
      </p:sp>
      <p:sp>
        <p:nvSpPr>
          <p:cNvPr id="6" name="Slide Number Placeholder 5">
            <a:extLst>
              <a:ext uri="{FF2B5EF4-FFF2-40B4-BE49-F238E27FC236}">
                <a16:creationId xmlns:a16="http://schemas.microsoft.com/office/drawing/2014/main" id="{BBF2751A-1649-41E2-A6BF-DEC75CC411B5}"/>
              </a:ext>
            </a:extLst>
          </p:cNvPr>
          <p:cNvSpPr>
            <a:spLocks noGrp="1"/>
          </p:cNvSpPr>
          <p:nvPr>
            <p:ph type="sldNum" sz="quarter" idx="12"/>
          </p:nvPr>
        </p:nvSpPr>
        <p:spPr bwMode="gray">
          <a:xfrm>
            <a:off x="7962900" y="7162800"/>
            <a:ext cx="3695700" cy="320675"/>
          </a:xfrm>
        </p:spPr>
        <p:txBody>
          <a:bodyPr/>
          <a:lstStyle>
            <a:lvl1pPr>
              <a:defRPr>
                <a:solidFill>
                  <a:schemeClr val="tx1">
                    <a:tint val="75000"/>
                    <a:alpha val="0"/>
                  </a:schemeClr>
                </a:solidFill>
              </a:defRPr>
            </a:lvl1pPr>
          </a:lstStyle>
          <a:p>
            <a:fld id="{A358EEE2-36F2-465F-AD6A-DD1699CB9FE5}" type="slidenum">
              <a:rPr lang="en-US" smtClean="0"/>
              <a:pPr/>
              <a:t>‹#›</a:t>
            </a:fld>
            <a:endParaRPr lang="en-US"/>
          </a:p>
        </p:txBody>
      </p:sp>
      <p:sp>
        <p:nvSpPr>
          <p:cNvPr id="10" name="Freeform: Shape 9">
            <a:extLst>
              <a:ext uri="{FF2B5EF4-FFF2-40B4-BE49-F238E27FC236}">
                <a16:creationId xmlns:a16="http://schemas.microsoft.com/office/drawing/2014/main" id="{C2BB9BFE-B784-4E78-AD32-9A38046A7D4A}"/>
              </a:ext>
            </a:extLst>
          </p:cNvPr>
          <p:cNvSpPr/>
          <p:nvPr userDrawn="1"/>
        </p:nvSpPr>
        <p:spPr bwMode="gray">
          <a:xfrm>
            <a:off x="1" y="0"/>
            <a:ext cx="4410637" cy="6858000"/>
          </a:xfrm>
          <a:custGeom>
            <a:avLst/>
            <a:gdLst>
              <a:gd name="connsiteX0" fmla="*/ 0 w 4410637"/>
              <a:gd name="connsiteY0" fmla="*/ 0 h 6858000"/>
              <a:gd name="connsiteX1" fmla="*/ 347933 w 4410637"/>
              <a:gd name="connsiteY1" fmla="*/ 0 h 6858000"/>
              <a:gd name="connsiteX2" fmla="*/ 490799 w 4410637"/>
              <a:gd name="connsiteY2" fmla="*/ 0 h 6858000"/>
              <a:gd name="connsiteX3" fmla="*/ 989385 w 4410637"/>
              <a:gd name="connsiteY3" fmla="*/ 0 h 6858000"/>
              <a:gd name="connsiteX4" fmla="*/ 4410637 w 4410637"/>
              <a:gd name="connsiteY4" fmla="*/ 0 h 6858000"/>
              <a:gd name="connsiteX5" fmla="*/ 1818061 w 4410637"/>
              <a:gd name="connsiteY5" fmla="*/ 3028950 h 6858000"/>
              <a:gd name="connsiteX6" fmla="*/ 3652559 w 4410637"/>
              <a:gd name="connsiteY6" fmla="*/ 6858000 h 6858000"/>
              <a:gd name="connsiteX7" fmla="*/ 14450 w 4410637"/>
              <a:gd name="connsiteY7" fmla="*/ 6858000 h 6858000"/>
              <a:gd name="connsiteX8" fmla="*/ 0 w 4410637"/>
              <a:gd name="connsiteY8" fmla="*/ 682732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10637" h="6858000">
                <a:moveTo>
                  <a:pt x="0" y="0"/>
                </a:moveTo>
                <a:lnTo>
                  <a:pt x="347933" y="0"/>
                </a:lnTo>
                <a:lnTo>
                  <a:pt x="490799" y="0"/>
                </a:lnTo>
                <a:lnTo>
                  <a:pt x="989385" y="0"/>
                </a:lnTo>
                <a:lnTo>
                  <a:pt x="4410637" y="0"/>
                </a:lnTo>
                <a:lnTo>
                  <a:pt x="1818061" y="3028950"/>
                </a:lnTo>
                <a:lnTo>
                  <a:pt x="3652559" y="6858000"/>
                </a:lnTo>
                <a:lnTo>
                  <a:pt x="14450" y="6858000"/>
                </a:lnTo>
                <a:lnTo>
                  <a:pt x="0" y="682732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l"/>
            <a:endParaRPr lang="en-US"/>
          </a:p>
        </p:txBody>
      </p:sp>
      <p:pic>
        <p:nvPicPr>
          <p:cNvPr id="15" name="Graphic 11">
            <a:extLst>
              <a:ext uri="{FF2B5EF4-FFF2-40B4-BE49-F238E27FC236}">
                <a16:creationId xmlns:a16="http://schemas.microsoft.com/office/drawing/2014/main" id="{AE259AAF-7742-4C31-A6DC-EE49DE92A25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gray">
          <a:xfrm>
            <a:off x="9351993" y="5959906"/>
            <a:ext cx="2243107" cy="431718"/>
          </a:xfrm>
          <a:prstGeom prst="rect">
            <a:avLst/>
          </a:prstGeom>
        </p:spPr>
      </p:pic>
      <p:sp>
        <p:nvSpPr>
          <p:cNvPr id="12" name="Footer Placeholder 4">
            <a:extLst>
              <a:ext uri="{FF2B5EF4-FFF2-40B4-BE49-F238E27FC236}">
                <a16:creationId xmlns:a16="http://schemas.microsoft.com/office/drawing/2014/main" id="{DB8F4078-3E22-4F34-958E-95F3E10B967D}"/>
              </a:ext>
            </a:extLst>
          </p:cNvPr>
          <p:cNvSpPr>
            <a:spLocks noGrp="1"/>
          </p:cNvSpPr>
          <p:nvPr>
            <p:ph type="ftr" sz="quarter" idx="3"/>
          </p:nvPr>
        </p:nvSpPr>
        <p:spPr bwMode="gray">
          <a:xfrm>
            <a:off x="533400" y="6400800"/>
            <a:ext cx="7353300" cy="320675"/>
          </a:xfrm>
          <a:prstGeom prst="rect">
            <a:avLst/>
          </a:prstGeom>
        </p:spPr>
        <p:txBody>
          <a:bodyPr vert="horz" lIns="0" tIns="0" rIns="0" bIns="0" rtlCol="0" anchor="t"/>
          <a:lstStyle>
            <a:lvl1pPr algn="l">
              <a:defRPr sz="800">
                <a:solidFill>
                  <a:schemeClr val="tx1">
                    <a:tint val="75000"/>
                  </a:schemeClr>
                </a:solidFill>
              </a:defRPr>
            </a:lvl1pPr>
          </a:lstStyle>
          <a:p>
            <a:r>
              <a:rPr lang="en-US" dirty="0"/>
              <a:t>© 2023 Xcel Energy</a:t>
            </a:r>
          </a:p>
        </p:txBody>
      </p:sp>
    </p:spTree>
    <p:extLst>
      <p:ext uri="{BB962C8B-B14F-4D97-AF65-F5344CB8AC3E}">
        <p14:creationId xmlns:p14="http://schemas.microsoft.com/office/powerpoint/2010/main" val="161518048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Ink Saver - Signature Slide">
    <p:bg>
      <p:bgRef idx="1001">
        <a:schemeClr val="bg1"/>
      </p:bgRef>
    </p:bg>
    <p:spTree>
      <p:nvGrpSpPr>
        <p:cNvPr id="1" name=""/>
        <p:cNvGrpSpPr/>
        <p:nvPr/>
      </p:nvGrpSpPr>
      <p:grpSpPr>
        <a:xfrm>
          <a:off x="0" y="0"/>
          <a:ext cx="0" cy="0"/>
          <a:chOff x="0" y="0"/>
          <a:chExt cx="0" cy="0"/>
        </a:xfrm>
      </p:grpSpPr>
      <p:sp>
        <p:nvSpPr>
          <p:cNvPr id="7" name="Freeform: Shape 6">
            <a:extLst>
              <a:ext uri="{FF2B5EF4-FFF2-40B4-BE49-F238E27FC236}">
                <a16:creationId xmlns:a16="http://schemas.microsoft.com/office/drawing/2014/main" id="{0B1DD34B-36C4-4B3A-8C77-51BCA2D2BB65}"/>
              </a:ext>
            </a:extLst>
          </p:cNvPr>
          <p:cNvSpPr/>
          <p:nvPr userDrawn="1"/>
        </p:nvSpPr>
        <p:spPr bwMode="gray">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1392272 h 6858000"/>
              <a:gd name="connsiteX3" fmla="*/ 10515261 w 12192000"/>
              <a:gd name="connsiteY3" fmla="*/ 3375865 h 6858000"/>
              <a:gd name="connsiteX4" fmla="*/ 12158767 w 12192000"/>
              <a:gd name="connsiteY4" fmla="*/ 6858000 h 6858000"/>
              <a:gd name="connsiteX5" fmla="*/ 0 w 12192000"/>
              <a:gd name="connsiteY5" fmla="*/ 6858000 h 6858000"/>
              <a:gd name="connsiteX6" fmla="*/ 0 w 12192000"/>
              <a:gd name="connsiteY6" fmla="*/ 4826798 h 6858000"/>
              <a:gd name="connsiteX7" fmla="*/ 1396330 w 12192000"/>
              <a:gd name="connsiteY7" fmla="*/ 3170210 h 6858000"/>
              <a:gd name="connsiteX8" fmla="*/ 0 w 12192000"/>
              <a:gd name="connsiteY8" fmla="*/ 12792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6858000">
                <a:moveTo>
                  <a:pt x="0" y="0"/>
                </a:moveTo>
                <a:lnTo>
                  <a:pt x="12192000" y="0"/>
                </a:lnTo>
                <a:lnTo>
                  <a:pt x="12192000" y="1392272"/>
                </a:lnTo>
                <a:lnTo>
                  <a:pt x="10515261" y="3375865"/>
                </a:lnTo>
                <a:lnTo>
                  <a:pt x="12158767" y="6858000"/>
                </a:lnTo>
                <a:lnTo>
                  <a:pt x="0" y="6858000"/>
                </a:lnTo>
                <a:lnTo>
                  <a:pt x="0" y="4826798"/>
                </a:lnTo>
                <a:lnTo>
                  <a:pt x="1396330" y="3170210"/>
                </a:lnTo>
                <a:lnTo>
                  <a:pt x="0" y="127922"/>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l"/>
            <a:endParaRPr lang="en-US"/>
          </a:p>
        </p:txBody>
      </p:sp>
      <p:sp>
        <p:nvSpPr>
          <p:cNvPr id="3" name="Date Placeholder 2">
            <a:extLst>
              <a:ext uri="{FF2B5EF4-FFF2-40B4-BE49-F238E27FC236}">
                <a16:creationId xmlns:a16="http://schemas.microsoft.com/office/drawing/2014/main" id="{0B3E8A98-2273-42DE-A087-1335AA7E059C}"/>
              </a:ext>
            </a:extLst>
          </p:cNvPr>
          <p:cNvSpPr>
            <a:spLocks noGrp="1"/>
          </p:cNvSpPr>
          <p:nvPr>
            <p:ph type="dt" sz="half" idx="10"/>
          </p:nvPr>
        </p:nvSpPr>
        <p:spPr bwMode="gray"/>
        <p:txBody>
          <a:bodyPr/>
          <a:lstStyle/>
          <a:p>
            <a:fld id="{B6D03AA4-04E6-4AFC-A135-B15C09BB8AA8}" type="datetime1">
              <a:rPr lang="en-US" smtClean="0"/>
              <a:t>8/24/2023</a:t>
            </a:fld>
            <a:endParaRPr lang="en-US"/>
          </a:p>
        </p:txBody>
      </p:sp>
      <p:sp>
        <p:nvSpPr>
          <p:cNvPr id="5" name="Slide Number Placeholder 4">
            <a:extLst>
              <a:ext uri="{FF2B5EF4-FFF2-40B4-BE49-F238E27FC236}">
                <a16:creationId xmlns:a16="http://schemas.microsoft.com/office/drawing/2014/main" id="{3FC36BF4-2724-4007-995D-32EAFA7DD1AC}"/>
              </a:ext>
            </a:extLst>
          </p:cNvPr>
          <p:cNvSpPr>
            <a:spLocks noGrp="1"/>
          </p:cNvSpPr>
          <p:nvPr>
            <p:ph type="sldNum" sz="quarter" idx="12"/>
          </p:nvPr>
        </p:nvSpPr>
        <p:spPr bwMode="gray"/>
        <p:txBody>
          <a:bodyPr/>
          <a:lstStyle>
            <a:lvl1pPr>
              <a:defRPr>
                <a:solidFill>
                  <a:schemeClr val="bg1">
                    <a:lumMod val="50000"/>
                  </a:schemeClr>
                </a:solidFill>
              </a:defRPr>
            </a:lvl1pPr>
          </a:lstStyle>
          <a:p>
            <a:fld id="{A358EEE2-36F2-465F-AD6A-DD1699CB9FE5}" type="slidenum">
              <a:rPr lang="en-US" smtClean="0"/>
              <a:pPr/>
              <a:t>‹#›</a:t>
            </a:fld>
            <a:endParaRPr lang="en-US"/>
          </a:p>
        </p:txBody>
      </p:sp>
      <p:pic>
        <p:nvPicPr>
          <p:cNvPr id="6" name="Picture 5">
            <a:extLst>
              <a:ext uri="{FF2B5EF4-FFF2-40B4-BE49-F238E27FC236}">
                <a16:creationId xmlns:a16="http://schemas.microsoft.com/office/drawing/2014/main" id="{2B2208EC-9996-43C3-B6FC-F816965F082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033815" y="3032103"/>
            <a:ext cx="4124370" cy="793794"/>
          </a:xfrm>
          <a:prstGeom prst="rect">
            <a:avLst/>
          </a:prstGeom>
        </p:spPr>
      </p:pic>
      <p:sp>
        <p:nvSpPr>
          <p:cNvPr id="8" name="Footer Placeholder 4">
            <a:extLst>
              <a:ext uri="{FF2B5EF4-FFF2-40B4-BE49-F238E27FC236}">
                <a16:creationId xmlns:a16="http://schemas.microsoft.com/office/drawing/2014/main" id="{3D32C25D-8C35-42A4-898F-6737B32F9C1B}"/>
              </a:ext>
            </a:extLst>
          </p:cNvPr>
          <p:cNvSpPr>
            <a:spLocks noGrp="1"/>
          </p:cNvSpPr>
          <p:nvPr>
            <p:ph type="ftr" sz="quarter" idx="3"/>
          </p:nvPr>
        </p:nvSpPr>
        <p:spPr bwMode="gray">
          <a:xfrm>
            <a:off x="533400" y="6400800"/>
            <a:ext cx="7353300" cy="320675"/>
          </a:xfrm>
          <a:prstGeom prst="rect">
            <a:avLst/>
          </a:prstGeom>
        </p:spPr>
        <p:txBody>
          <a:bodyPr vert="horz" lIns="0" tIns="0" rIns="0" bIns="0" rtlCol="0" anchor="t"/>
          <a:lstStyle>
            <a:lvl1pPr algn="l">
              <a:defRPr sz="800">
                <a:solidFill>
                  <a:schemeClr val="tx1">
                    <a:tint val="75000"/>
                  </a:schemeClr>
                </a:solidFill>
              </a:defRPr>
            </a:lvl1pPr>
          </a:lstStyle>
          <a:p>
            <a:r>
              <a:rPr lang="en-US" dirty="0"/>
              <a:t>© 2023 Xcel Energy</a:t>
            </a:r>
          </a:p>
        </p:txBody>
      </p:sp>
    </p:spTree>
    <p:extLst>
      <p:ext uri="{BB962C8B-B14F-4D97-AF65-F5344CB8AC3E}">
        <p14:creationId xmlns:p14="http://schemas.microsoft.com/office/powerpoint/2010/main" val="4138163980"/>
      </p:ext>
    </p:extLst>
  </p:cSld>
  <p:clrMapOvr>
    <a:overrideClrMapping bg1="lt1" tx1="dk1" bg2="lt2" tx2="dk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985468-EF30-4922-9943-6E24B1809090}"/>
              </a:ext>
            </a:extLst>
          </p:cNvPr>
          <p:cNvSpPr>
            <a:spLocks noGrp="1"/>
          </p:cNvSpPr>
          <p:nvPr>
            <p:ph type="title" hasCustomPrompt="1"/>
          </p:nvPr>
        </p:nvSpPr>
        <p:spPr/>
        <p:txBody>
          <a:bodyPr/>
          <a:lstStyle>
            <a:lvl1pPr>
              <a:defRPr sz="3000" b="1" cap="none">
                <a:solidFill>
                  <a:schemeClr val="accent3"/>
                </a:solidFill>
              </a:defRPr>
            </a:lvl1pPr>
          </a:lstStyle>
          <a:p>
            <a:r>
              <a:rPr lang="en-US"/>
              <a:t>Type Headline Using First Letter Caps</a:t>
            </a:r>
          </a:p>
        </p:txBody>
      </p:sp>
      <p:sp>
        <p:nvSpPr>
          <p:cNvPr id="3" name="Content Placeholder 2">
            <a:extLst>
              <a:ext uri="{FF2B5EF4-FFF2-40B4-BE49-F238E27FC236}">
                <a16:creationId xmlns:a16="http://schemas.microsoft.com/office/drawing/2014/main" id="{A7D3AB30-8BDA-4C22-AC4C-B605D76CCBD7}"/>
              </a:ext>
            </a:extLst>
          </p:cNvPr>
          <p:cNvSpPr>
            <a:spLocks noGrp="1"/>
          </p:cNvSpPr>
          <p:nvPr>
            <p:ph idx="1"/>
          </p:nvPr>
        </p:nvSpPr>
        <p:spPr/>
        <p:txBody>
          <a:bodyPr/>
          <a:lstStyle>
            <a:lvl3pPr>
              <a:defRPr sz="1800"/>
            </a:lvl3pPr>
            <a:lvl4pPr>
              <a:defRPr sz="18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3A4680-8681-40F0-9BDC-E6103001E3DF}"/>
              </a:ext>
            </a:extLst>
          </p:cNvPr>
          <p:cNvSpPr>
            <a:spLocks noGrp="1"/>
          </p:cNvSpPr>
          <p:nvPr>
            <p:ph type="dt" sz="half" idx="10"/>
          </p:nvPr>
        </p:nvSpPr>
        <p:spPr/>
        <p:txBody>
          <a:bodyPr/>
          <a:lstStyle/>
          <a:p>
            <a:fld id="{510D5D4A-A274-4FCD-8AF1-4DEB18E07401}" type="datetime1">
              <a:rPr lang="en-US" smtClean="0"/>
              <a:t>8/24/2023</a:t>
            </a:fld>
            <a:endParaRPr lang="en-US"/>
          </a:p>
        </p:txBody>
      </p:sp>
      <p:sp>
        <p:nvSpPr>
          <p:cNvPr id="6" name="Slide Number Placeholder 5">
            <a:extLst>
              <a:ext uri="{FF2B5EF4-FFF2-40B4-BE49-F238E27FC236}">
                <a16:creationId xmlns:a16="http://schemas.microsoft.com/office/drawing/2014/main" id="{76448D95-5D19-4312-9C55-B472BE160E78}"/>
              </a:ext>
            </a:extLst>
          </p:cNvPr>
          <p:cNvSpPr>
            <a:spLocks noGrp="1"/>
          </p:cNvSpPr>
          <p:nvPr>
            <p:ph type="sldNum" sz="quarter" idx="12"/>
          </p:nvPr>
        </p:nvSpPr>
        <p:spPr/>
        <p:txBody>
          <a:bodyPr/>
          <a:lstStyle/>
          <a:p>
            <a:fld id="{A358EEE2-36F2-465F-AD6A-DD1699CB9FE5}" type="slidenum">
              <a:rPr lang="en-US" smtClean="0"/>
              <a:t>‹#›</a:t>
            </a:fld>
            <a:endParaRPr lang="en-US"/>
          </a:p>
        </p:txBody>
      </p:sp>
      <p:sp>
        <p:nvSpPr>
          <p:cNvPr id="8" name="Text Placeholder 7">
            <a:extLst>
              <a:ext uri="{FF2B5EF4-FFF2-40B4-BE49-F238E27FC236}">
                <a16:creationId xmlns:a16="http://schemas.microsoft.com/office/drawing/2014/main" id="{AE62DA73-10F4-4A6E-9A39-E36F11254E14}"/>
              </a:ext>
            </a:extLst>
          </p:cNvPr>
          <p:cNvSpPr>
            <a:spLocks noGrp="1"/>
          </p:cNvSpPr>
          <p:nvPr>
            <p:ph type="body" sz="quarter" idx="13" hasCustomPrompt="1"/>
          </p:nvPr>
        </p:nvSpPr>
        <p:spPr>
          <a:xfrm>
            <a:off x="533399" y="5638800"/>
            <a:ext cx="11125200" cy="704850"/>
          </a:xfrm>
        </p:spPr>
        <p:txBody>
          <a:bodyPr anchor="b">
            <a:normAutofit/>
          </a:bodyPr>
          <a:lstStyle>
            <a:lvl1pPr>
              <a:defRPr sz="1050">
                <a:solidFill>
                  <a:schemeClr val="bg2">
                    <a:lumMod val="50000"/>
                  </a:schemeClr>
                </a:solidFill>
              </a:defRPr>
            </a:lvl1pPr>
          </a:lstStyle>
          <a:p>
            <a:r>
              <a:rPr lang="en-US"/>
              <a:t>Cite Source: Author Last Name, Author First Name. “Title of Article,” Date of Publication, URL or page range. </a:t>
            </a:r>
          </a:p>
        </p:txBody>
      </p:sp>
      <p:sp>
        <p:nvSpPr>
          <p:cNvPr id="9" name="Footer Placeholder 4">
            <a:extLst>
              <a:ext uri="{FF2B5EF4-FFF2-40B4-BE49-F238E27FC236}">
                <a16:creationId xmlns:a16="http://schemas.microsoft.com/office/drawing/2014/main" id="{94D1ED5C-E50E-48E7-B100-CAEC5B1B6F85}"/>
              </a:ext>
            </a:extLst>
          </p:cNvPr>
          <p:cNvSpPr>
            <a:spLocks noGrp="1"/>
          </p:cNvSpPr>
          <p:nvPr>
            <p:ph type="ftr" sz="quarter" idx="3"/>
          </p:nvPr>
        </p:nvSpPr>
        <p:spPr bwMode="gray">
          <a:xfrm>
            <a:off x="533400" y="6400800"/>
            <a:ext cx="7353300" cy="320675"/>
          </a:xfrm>
          <a:prstGeom prst="rect">
            <a:avLst/>
          </a:prstGeom>
        </p:spPr>
        <p:txBody>
          <a:bodyPr vert="horz" lIns="0" tIns="0" rIns="0" bIns="0" rtlCol="0" anchor="t"/>
          <a:lstStyle>
            <a:lvl1pPr algn="l">
              <a:defRPr sz="800">
                <a:solidFill>
                  <a:schemeClr val="tx1">
                    <a:tint val="75000"/>
                  </a:schemeClr>
                </a:solidFill>
              </a:defRPr>
            </a:lvl1pPr>
          </a:lstStyle>
          <a:p>
            <a:r>
              <a:rPr lang="en-US" dirty="0"/>
              <a:t>© 2023 Xcel Energy</a:t>
            </a:r>
          </a:p>
        </p:txBody>
      </p:sp>
    </p:spTree>
    <p:extLst>
      <p:ext uri="{BB962C8B-B14F-4D97-AF65-F5344CB8AC3E}">
        <p14:creationId xmlns:p14="http://schemas.microsoft.com/office/powerpoint/2010/main" val="242586204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itle, Subhead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985468-EF30-4922-9943-6E24B1809090}"/>
              </a:ext>
            </a:extLst>
          </p:cNvPr>
          <p:cNvSpPr>
            <a:spLocks noGrp="1"/>
          </p:cNvSpPr>
          <p:nvPr>
            <p:ph type="title" hasCustomPrompt="1"/>
          </p:nvPr>
        </p:nvSpPr>
        <p:spPr/>
        <p:txBody>
          <a:bodyPr/>
          <a:lstStyle>
            <a:lvl1pPr>
              <a:defRPr cap="none">
                <a:solidFill>
                  <a:schemeClr val="accent3"/>
                </a:solidFill>
              </a:defRPr>
            </a:lvl1pPr>
          </a:lstStyle>
          <a:p>
            <a:r>
              <a:rPr lang="en-US"/>
              <a:t>Type Headline Using First Letter Caps</a:t>
            </a:r>
          </a:p>
        </p:txBody>
      </p:sp>
      <p:sp>
        <p:nvSpPr>
          <p:cNvPr id="3" name="Content Placeholder 2">
            <a:extLst>
              <a:ext uri="{FF2B5EF4-FFF2-40B4-BE49-F238E27FC236}">
                <a16:creationId xmlns:a16="http://schemas.microsoft.com/office/drawing/2014/main" id="{A7D3AB30-8BDA-4C22-AC4C-B605D76CCBD7}"/>
              </a:ext>
            </a:extLst>
          </p:cNvPr>
          <p:cNvSpPr>
            <a:spLocks noGrp="1"/>
          </p:cNvSpPr>
          <p:nvPr>
            <p:ph idx="1"/>
          </p:nvPr>
        </p:nvSpPr>
        <p:spPr/>
        <p:txBody>
          <a:bodyPr/>
          <a:lstStyle>
            <a:lvl1pPr>
              <a:defRPr/>
            </a:lvl1pPr>
            <a:lvl2pPr>
              <a:defRPr/>
            </a:lvl2pPr>
            <a:lvl3pPr>
              <a:defRPr sz="1800"/>
            </a:lvl3pPr>
            <a:lvl4pPr>
              <a:defRPr sz="18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3A4680-8681-40F0-9BDC-E6103001E3DF}"/>
              </a:ext>
            </a:extLst>
          </p:cNvPr>
          <p:cNvSpPr>
            <a:spLocks noGrp="1"/>
          </p:cNvSpPr>
          <p:nvPr>
            <p:ph type="dt" sz="half" idx="10"/>
          </p:nvPr>
        </p:nvSpPr>
        <p:spPr/>
        <p:txBody>
          <a:bodyPr/>
          <a:lstStyle/>
          <a:p>
            <a:fld id="{AF02EA18-D4EA-4F56-BAD6-06B6D475098D}" type="datetime1">
              <a:rPr lang="en-US" smtClean="0"/>
              <a:t>8/24/2023</a:t>
            </a:fld>
            <a:endParaRPr lang="en-US"/>
          </a:p>
        </p:txBody>
      </p:sp>
      <p:sp>
        <p:nvSpPr>
          <p:cNvPr id="6" name="Slide Number Placeholder 5">
            <a:extLst>
              <a:ext uri="{FF2B5EF4-FFF2-40B4-BE49-F238E27FC236}">
                <a16:creationId xmlns:a16="http://schemas.microsoft.com/office/drawing/2014/main" id="{76448D95-5D19-4312-9C55-B472BE160E78}"/>
              </a:ext>
            </a:extLst>
          </p:cNvPr>
          <p:cNvSpPr>
            <a:spLocks noGrp="1"/>
          </p:cNvSpPr>
          <p:nvPr>
            <p:ph type="sldNum" sz="quarter" idx="12"/>
          </p:nvPr>
        </p:nvSpPr>
        <p:spPr/>
        <p:txBody>
          <a:bodyPr/>
          <a:lstStyle/>
          <a:p>
            <a:fld id="{A358EEE2-36F2-465F-AD6A-DD1699CB9FE5}" type="slidenum">
              <a:rPr lang="en-US" smtClean="0"/>
              <a:t>‹#›</a:t>
            </a:fld>
            <a:endParaRPr lang="en-US"/>
          </a:p>
        </p:txBody>
      </p:sp>
      <p:sp>
        <p:nvSpPr>
          <p:cNvPr id="9" name="Text Placeholder 2">
            <a:extLst>
              <a:ext uri="{FF2B5EF4-FFF2-40B4-BE49-F238E27FC236}">
                <a16:creationId xmlns:a16="http://schemas.microsoft.com/office/drawing/2014/main" id="{6B58A2B9-C2D7-428F-87C3-8FCE193155E0}"/>
              </a:ext>
            </a:extLst>
          </p:cNvPr>
          <p:cNvSpPr>
            <a:spLocks noGrp="1"/>
          </p:cNvSpPr>
          <p:nvPr>
            <p:ph type="body" idx="13" hasCustomPrompt="1"/>
          </p:nvPr>
        </p:nvSpPr>
        <p:spPr>
          <a:xfrm>
            <a:off x="533400" y="1099337"/>
            <a:ext cx="11125200" cy="602463"/>
          </a:xfrm>
        </p:spPr>
        <p:txBody>
          <a:bodyPr anchor="t"/>
          <a:lstStyle>
            <a:lvl1pPr marL="0" indent="0">
              <a:buNone/>
              <a:defRPr sz="24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Type subhead if needed to support headline | use sentence case</a:t>
            </a:r>
          </a:p>
        </p:txBody>
      </p:sp>
      <p:sp>
        <p:nvSpPr>
          <p:cNvPr id="8" name="Text Placeholder 7">
            <a:extLst>
              <a:ext uri="{FF2B5EF4-FFF2-40B4-BE49-F238E27FC236}">
                <a16:creationId xmlns:a16="http://schemas.microsoft.com/office/drawing/2014/main" id="{01E833F1-DCC3-4B53-8DF2-4A8313911D19}"/>
              </a:ext>
            </a:extLst>
          </p:cNvPr>
          <p:cNvSpPr>
            <a:spLocks noGrp="1"/>
          </p:cNvSpPr>
          <p:nvPr>
            <p:ph type="body" sz="quarter" idx="14" hasCustomPrompt="1"/>
          </p:nvPr>
        </p:nvSpPr>
        <p:spPr>
          <a:xfrm>
            <a:off x="533399" y="5638800"/>
            <a:ext cx="11125200" cy="704850"/>
          </a:xfrm>
        </p:spPr>
        <p:txBody>
          <a:bodyPr anchor="b">
            <a:normAutofit/>
          </a:bodyPr>
          <a:lstStyle>
            <a:lvl1pPr>
              <a:defRPr sz="1050">
                <a:solidFill>
                  <a:schemeClr val="bg2">
                    <a:lumMod val="50000"/>
                  </a:schemeClr>
                </a:solidFill>
              </a:defRPr>
            </a:lvl1pPr>
          </a:lstStyle>
          <a:p>
            <a:r>
              <a:rPr lang="en-US"/>
              <a:t>Cite Source: Author Last Name, Author First Name. “Title of Article,” Date of Publication, URL or page range. </a:t>
            </a:r>
          </a:p>
        </p:txBody>
      </p:sp>
      <p:sp>
        <p:nvSpPr>
          <p:cNvPr id="10" name="Footer Placeholder 4">
            <a:extLst>
              <a:ext uri="{FF2B5EF4-FFF2-40B4-BE49-F238E27FC236}">
                <a16:creationId xmlns:a16="http://schemas.microsoft.com/office/drawing/2014/main" id="{F7FF47D6-C926-4463-A490-88EAFA960BE0}"/>
              </a:ext>
            </a:extLst>
          </p:cNvPr>
          <p:cNvSpPr>
            <a:spLocks noGrp="1"/>
          </p:cNvSpPr>
          <p:nvPr>
            <p:ph type="ftr" sz="quarter" idx="3"/>
          </p:nvPr>
        </p:nvSpPr>
        <p:spPr bwMode="gray">
          <a:xfrm>
            <a:off x="533400" y="6400800"/>
            <a:ext cx="7353300" cy="320675"/>
          </a:xfrm>
          <a:prstGeom prst="rect">
            <a:avLst/>
          </a:prstGeom>
        </p:spPr>
        <p:txBody>
          <a:bodyPr vert="horz" lIns="0" tIns="0" rIns="0" bIns="0" rtlCol="0" anchor="t"/>
          <a:lstStyle>
            <a:lvl1pPr algn="l">
              <a:defRPr sz="800">
                <a:solidFill>
                  <a:schemeClr val="tx1">
                    <a:tint val="75000"/>
                  </a:schemeClr>
                </a:solidFill>
              </a:defRPr>
            </a:lvl1pPr>
          </a:lstStyle>
          <a:p>
            <a:r>
              <a:rPr lang="en-US" dirty="0"/>
              <a:t>© 2023 Xcel Energy</a:t>
            </a:r>
          </a:p>
        </p:txBody>
      </p:sp>
    </p:spTree>
    <p:extLst>
      <p:ext uri="{BB962C8B-B14F-4D97-AF65-F5344CB8AC3E}">
        <p14:creationId xmlns:p14="http://schemas.microsoft.com/office/powerpoint/2010/main" val="283620048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Heavy Text - Title, Subhead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3D0C7C-A8CD-41F6-8C1C-696C8D7EA9F3}"/>
              </a:ext>
            </a:extLst>
          </p:cNvPr>
          <p:cNvSpPr>
            <a:spLocks noGrp="1"/>
          </p:cNvSpPr>
          <p:nvPr>
            <p:ph type="title" hasCustomPrompt="1"/>
          </p:nvPr>
        </p:nvSpPr>
        <p:spPr/>
        <p:txBody>
          <a:bodyPr/>
          <a:lstStyle>
            <a:lvl1pPr>
              <a:defRPr cap="none">
                <a:solidFill>
                  <a:schemeClr val="accent3"/>
                </a:solidFill>
              </a:defRPr>
            </a:lvl1pPr>
          </a:lstStyle>
          <a:p>
            <a:r>
              <a:rPr lang="en-US"/>
              <a:t>Type Headline Using First Letter Caps</a:t>
            </a:r>
          </a:p>
        </p:txBody>
      </p:sp>
      <p:sp>
        <p:nvSpPr>
          <p:cNvPr id="3" name="Date Placeholder 2">
            <a:extLst>
              <a:ext uri="{FF2B5EF4-FFF2-40B4-BE49-F238E27FC236}">
                <a16:creationId xmlns:a16="http://schemas.microsoft.com/office/drawing/2014/main" id="{475FB576-B5B5-4084-A1B0-AA88D18B2D45}"/>
              </a:ext>
            </a:extLst>
          </p:cNvPr>
          <p:cNvSpPr>
            <a:spLocks noGrp="1"/>
          </p:cNvSpPr>
          <p:nvPr>
            <p:ph type="dt" sz="half" idx="10"/>
          </p:nvPr>
        </p:nvSpPr>
        <p:spPr/>
        <p:txBody>
          <a:bodyPr/>
          <a:lstStyle/>
          <a:p>
            <a:fld id="{F54C7924-324F-4E02-96B1-FA6D31601A29}" type="datetime1">
              <a:rPr lang="en-US" smtClean="0"/>
              <a:t>8/24/2023</a:t>
            </a:fld>
            <a:endParaRPr lang="en-US"/>
          </a:p>
        </p:txBody>
      </p:sp>
      <p:sp>
        <p:nvSpPr>
          <p:cNvPr id="5" name="Slide Number Placeholder 4">
            <a:extLst>
              <a:ext uri="{FF2B5EF4-FFF2-40B4-BE49-F238E27FC236}">
                <a16:creationId xmlns:a16="http://schemas.microsoft.com/office/drawing/2014/main" id="{643785E5-08F1-46F3-B090-28C987E59B09}"/>
              </a:ext>
            </a:extLst>
          </p:cNvPr>
          <p:cNvSpPr>
            <a:spLocks noGrp="1"/>
          </p:cNvSpPr>
          <p:nvPr>
            <p:ph type="sldNum" sz="quarter" idx="12"/>
          </p:nvPr>
        </p:nvSpPr>
        <p:spPr/>
        <p:txBody>
          <a:bodyPr/>
          <a:lstStyle/>
          <a:p>
            <a:fld id="{A358EEE2-36F2-465F-AD6A-DD1699CB9FE5}" type="slidenum">
              <a:rPr lang="en-US" smtClean="0"/>
              <a:pPr/>
              <a:t>‹#›</a:t>
            </a:fld>
            <a:endParaRPr lang="en-US"/>
          </a:p>
        </p:txBody>
      </p:sp>
      <p:sp>
        <p:nvSpPr>
          <p:cNvPr id="6" name="Text Placeholder 2">
            <a:extLst>
              <a:ext uri="{FF2B5EF4-FFF2-40B4-BE49-F238E27FC236}">
                <a16:creationId xmlns:a16="http://schemas.microsoft.com/office/drawing/2014/main" id="{714DB6AC-3E18-469C-8769-21E2897E48D5}"/>
              </a:ext>
            </a:extLst>
          </p:cNvPr>
          <p:cNvSpPr>
            <a:spLocks noGrp="1"/>
          </p:cNvSpPr>
          <p:nvPr>
            <p:ph type="body" idx="13" hasCustomPrompt="1"/>
          </p:nvPr>
        </p:nvSpPr>
        <p:spPr>
          <a:xfrm>
            <a:off x="533400" y="1099337"/>
            <a:ext cx="11125200" cy="602463"/>
          </a:xfrm>
        </p:spPr>
        <p:txBody>
          <a:bodyPr anchor="t"/>
          <a:lstStyle>
            <a:lvl1pPr marL="0" indent="0">
              <a:buNone/>
              <a:defRPr sz="24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Type subhead if needed to support headline | use sentence case</a:t>
            </a:r>
          </a:p>
        </p:txBody>
      </p:sp>
      <p:sp>
        <p:nvSpPr>
          <p:cNvPr id="8" name="Text Placeholder 7">
            <a:extLst>
              <a:ext uri="{FF2B5EF4-FFF2-40B4-BE49-F238E27FC236}">
                <a16:creationId xmlns:a16="http://schemas.microsoft.com/office/drawing/2014/main" id="{EACB2F2F-3358-4EC0-A9FD-E0CC59B12067}"/>
              </a:ext>
            </a:extLst>
          </p:cNvPr>
          <p:cNvSpPr>
            <a:spLocks noGrp="1"/>
          </p:cNvSpPr>
          <p:nvPr>
            <p:ph type="body" sz="quarter" idx="14"/>
          </p:nvPr>
        </p:nvSpPr>
        <p:spPr>
          <a:xfrm>
            <a:off x="533400" y="1793875"/>
            <a:ext cx="11125200" cy="3837305"/>
          </a:xfrm>
        </p:spPr>
        <p:txBody>
          <a:bodyPr/>
          <a:lstStyle>
            <a:lvl1pPr>
              <a:lnSpc>
                <a:spcPct val="85000"/>
              </a:lnSpc>
              <a:spcBef>
                <a:spcPts val="300"/>
              </a:spcBef>
              <a:spcAft>
                <a:spcPts val="300"/>
              </a:spcAft>
              <a:defRPr sz="2200"/>
            </a:lvl1pPr>
            <a:lvl2pPr>
              <a:lnSpc>
                <a:spcPct val="85000"/>
              </a:lnSpc>
              <a:spcBef>
                <a:spcPts val="300"/>
              </a:spcBef>
              <a:spcAft>
                <a:spcPts val="300"/>
              </a:spcAft>
              <a:defRPr sz="2000"/>
            </a:lvl2pPr>
            <a:lvl3pPr>
              <a:lnSpc>
                <a:spcPct val="85000"/>
              </a:lnSpc>
              <a:spcBef>
                <a:spcPts val="300"/>
              </a:spcBef>
              <a:spcAft>
                <a:spcPts val="300"/>
              </a:spcAft>
              <a:defRPr sz="1800"/>
            </a:lvl3pPr>
            <a:lvl4pPr marL="684213" indent="-227013">
              <a:lnSpc>
                <a:spcPct val="85000"/>
              </a:lnSpc>
              <a:spcBef>
                <a:spcPts val="300"/>
              </a:spcBef>
              <a:spcAft>
                <a:spcPts val="300"/>
              </a:spcAft>
              <a:buFont typeface="Symbol" panose="05050102010706020507" pitchFamily="18" charset="2"/>
              <a:buChar char="-"/>
              <a:defRPr sz="1800"/>
            </a:lvl4pPr>
            <a:lvl5pPr marL="914400" indent="-228600">
              <a:lnSpc>
                <a:spcPct val="85000"/>
              </a:lnSpc>
              <a:spcBef>
                <a:spcPts val="300"/>
              </a:spcBef>
              <a:spcAft>
                <a:spcPts val="300"/>
              </a:spcAft>
              <a:defRPr sz="1400"/>
            </a:lvl5pPr>
            <a:lvl6pPr marL="1144588" indent="-230188">
              <a:lnSpc>
                <a:spcPct val="85000"/>
              </a:lnSpc>
              <a:spcBef>
                <a:spcPts val="300"/>
              </a:spcBef>
              <a:spcAft>
                <a:spcPts val="300"/>
              </a:spcAft>
              <a:defRPr sz="1400"/>
            </a:lvl6pPr>
            <a:lvl7pPr marL="1373188" indent="-228600">
              <a:lnSpc>
                <a:spcPct val="85000"/>
              </a:lnSpc>
              <a:spcBef>
                <a:spcPts val="300"/>
              </a:spcBef>
              <a:spcAft>
                <a:spcPts val="300"/>
              </a:spcAft>
              <a:defRPr sz="1200"/>
            </a:lvl7pPr>
            <a:lvl8pPr marL="1598613" indent="-228600">
              <a:lnSpc>
                <a:spcPct val="85000"/>
              </a:lnSpc>
              <a:spcBef>
                <a:spcPts val="300"/>
              </a:spcBef>
              <a:spcAft>
                <a:spcPts val="300"/>
              </a:spcAft>
              <a:defRPr sz="1200"/>
            </a:lvl8pPr>
            <a:lvl9pPr marL="1828800" indent="-228600">
              <a:lnSpc>
                <a:spcPct val="85000"/>
              </a:lnSpc>
              <a:spcBef>
                <a:spcPts val="300"/>
              </a:spcBef>
              <a:spcAft>
                <a:spcPts val="300"/>
              </a:spcAft>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a:p>
            <a:pPr lvl="6"/>
            <a:r>
              <a:rPr lang="en-US"/>
              <a:t>Seventh level</a:t>
            </a:r>
          </a:p>
          <a:p>
            <a:pPr lvl="7"/>
            <a:r>
              <a:rPr lang="en-US"/>
              <a:t>Eighth level</a:t>
            </a:r>
          </a:p>
          <a:p>
            <a:pPr lvl="8"/>
            <a:r>
              <a:rPr lang="en-US"/>
              <a:t>Ninth level</a:t>
            </a:r>
          </a:p>
        </p:txBody>
      </p:sp>
      <p:sp>
        <p:nvSpPr>
          <p:cNvPr id="9" name="Text Placeholder 7">
            <a:extLst>
              <a:ext uri="{FF2B5EF4-FFF2-40B4-BE49-F238E27FC236}">
                <a16:creationId xmlns:a16="http://schemas.microsoft.com/office/drawing/2014/main" id="{7E7DEDC5-507A-4555-B610-77FA54555259}"/>
              </a:ext>
            </a:extLst>
          </p:cNvPr>
          <p:cNvSpPr>
            <a:spLocks noGrp="1"/>
          </p:cNvSpPr>
          <p:nvPr>
            <p:ph type="body" sz="quarter" idx="15" hasCustomPrompt="1"/>
          </p:nvPr>
        </p:nvSpPr>
        <p:spPr>
          <a:xfrm>
            <a:off x="533399" y="5638800"/>
            <a:ext cx="11125200" cy="704850"/>
          </a:xfrm>
        </p:spPr>
        <p:txBody>
          <a:bodyPr anchor="b">
            <a:normAutofit/>
          </a:bodyPr>
          <a:lstStyle>
            <a:lvl1pPr>
              <a:defRPr sz="1050">
                <a:solidFill>
                  <a:schemeClr val="bg2">
                    <a:lumMod val="50000"/>
                  </a:schemeClr>
                </a:solidFill>
              </a:defRPr>
            </a:lvl1pPr>
          </a:lstStyle>
          <a:p>
            <a:r>
              <a:rPr lang="en-US"/>
              <a:t>Cite Source: Author Last Name, Author First Name. “Title of Article,” Date of Publication, URL or page range. </a:t>
            </a:r>
          </a:p>
        </p:txBody>
      </p:sp>
      <p:sp>
        <p:nvSpPr>
          <p:cNvPr id="10" name="Footer Placeholder 4">
            <a:extLst>
              <a:ext uri="{FF2B5EF4-FFF2-40B4-BE49-F238E27FC236}">
                <a16:creationId xmlns:a16="http://schemas.microsoft.com/office/drawing/2014/main" id="{A268DA5D-40FC-4FED-AB49-67C5D875D8A1}"/>
              </a:ext>
            </a:extLst>
          </p:cNvPr>
          <p:cNvSpPr>
            <a:spLocks noGrp="1"/>
          </p:cNvSpPr>
          <p:nvPr>
            <p:ph type="ftr" sz="quarter" idx="3"/>
          </p:nvPr>
        </p:nvSpPr>
        <p:spPr bwMode="gray">
          <a:xfrm>
            <a:off x="533400" y="6400800"/>
            <a:ext cx="7353300" cy="320675"/>
          </a:xfrm>
          <a:prstGeom prst="rect">
            <a:avLst/>
          </a:prstGeom>
        </p:spPr>
        <p:txBody>
          <a:bodyPr vert="horz" lIns="0" tIns="0" rIns="0" bIns="0" rtlCol="0" anchor="t"/>
          <a:lstStyle>
            <a:lvl1pPr algn="l">
              <a:defRPr sz="800">
                <a:solidFill>
                  <a:schemeClr val="tx1">
                    <a:tint val="75000"/>
                  </a:schemeClr>
                </a:solidFill>
              </a:defRPr>
            </a:lvl1pPr>
          </a:lstStyle>
          <a:p>
            <a:r>
              <a:rPr lang="en-US" dirty="0"/>
              <a:t>© 2023 Xcel Energy</a:t>
            </a:r>
          </a:p>
        </p:txBody>
      </p:sp>
    </p:spTree>
    <p:extLst>
      <p:ext uri="{BB962C8B-B14F-4D97-AF65-F5344CB8AC3E}">
        <p14:creationId xmlns:p14="http://schemas.microsoft.com/office/powerpoint/2010/main" val="349154907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Heavy Text - Title, Subhead, Chart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985468-EF30-4922-9943-6E24B1809090}"/>
              </a:ext>
            </a:extLst>
          </p:cNvPr>
          <p:cNvSpPr>
            <a:spLocks noGrp="1"/>
          </p:cNvSpPr>
          <p:nvPr>
            <p:ph type="title" hasCustomPrompt="1"/>
          </p:nvPr>
        </p:nvSpPr>
        <p:spPr/>
        <p:txBody>
          <a:bodyPr/>
          <a:lstStyle>
            <a:lvl1pPr>
              <a:defRPr cap="none">
                <a:solidFill>
                  <a:schemeClr val="accent3"/>
                </a:solidFill>
              </a:defRPr>
            </a:lvl1pPr>
          </a:lstStyle>
          <a:p>
            <a:r>
              <a:rPr lang="en-US"/>
              <a:t>Type Headline Using First Letter Caps</a:t>
            </a:r>
          </a:p>
        </p:txBody>
      </p:sp>
      <p:sp>
        <p:nvSpPr>
          <p:cNvPr id="4" name="Date Placeholder 3">
            <a:extLst>
              <a:ext uri="{FF2B5EF4-FFF2-40B4-BE49-F238E27FC236}">
                <a16:creationId xmlns:a16="http://schemas.microsoft.com/office/drawing/2014/main" id="{803A4680-8681-40F0-9BDC-E6103001E3DF}"/>
              </a:ext>
            </a:extLst>
          </p:cNvPr>
          <p:cNvSpPr>
            <a:spLocks noGrp="1"/>
          </p:cNvSpPr>
          <p:nvPr>
            <p:ph type="dt" sz="half" idx="10"/>
          </p:nvPr>
        </p:nvSpPr>
        <p:spPr/>
        <p:txBody>
          <a:bodyPr/>
          <a:lstStyle/>
          <a:p>
            <a:fld id="{73E2DDE3-D838-43A3-B922-942022D44541}" type="datetime1">
              <a:rPr lang="en-US" smtClean="0"/>
              <a:t>8/24/2023</a:t>
            </a:fld>
            <a:endParaRPr lang="en-US"/>
          </a:p>
        </p:txBody>
      </p:sp>
      <p:sp>
        <p:nvSpPr>
          <p:cNvPr id="6" name="Slide Number Placeholder 5">
            <a:extLst>
              <a:ext uri="{FF2B5EF4-FFF2-40B4-BE49-F238E27FC236}">
                <a16:creationId xmlns:a16="http://schemas.microsoft.com/office/drawing/2014/main" id="{76448D95-5D19-4312-9C55-B472BE160E78}"/>
              </a:ext>
            </a:extLst>
          </p:cNvPr>
          <p:cNvSpPr>
            <a:spLocks noGrp="1"/>
          </p:cNvSpPr>
          <p:nvPr>
            <p:ph type="sldNum" sz="quarter" idx="12"/>
          </p:nvPr>
        </p:nvSpPr>
        <p:spPr/>
        <p:txBody>
          <a:bodyPr/>
          <a:lstStyle/>
          <a:p>
            <a:fld id="{A358EEE2-36F2-465F-AD6A-DD1699CB9FE5}" type="slidenum">
              <a:rPr lang="en-US" smtClean="0"/>
              <a:t>‹#›</a:t>
            </a:fld>
            <a:endParaRPr lang="en-US"/>
          </a:p>
        </p:txBody>
      </p:sp>
      <p:sp>
        <p:nvSpPr>
          <p:cNvPr id="9" name="Text Placeholder 2">
            <a:extLst>
              <a:ext uri="{FF2B5EF4-FFF2-40B4-BE49-F238E27FC236}">
                <a16:creationId xmlns:a16="http://schemas.microsoft.com/office/drawing/2014/main" id="{6B58A2B9-C2D7-428F-87C3-8FCE193155E0}"/>
              </a:ext>
            </a:extLst>
          </p:cNvPr>
          <p:cNvSpPr>
            <a:spLocks noGrp="1"/>
          </p:cNvSpPr>
          <p:nvPr>
            <p:ph type="body" idx="13" hasCustomPrompt="1"/>
          </p:nvPr>
        </p:nvSpPr>
        <p:spPr>
          <a:xfrm>
            <a:off x="533400" y="1099337"/>
            <a:ext cx="11125200" cy="602463"/>
          </a:xfrm>
        </p:spPr>
        <p:txBody>
          <a:bodyPr anchor="t"/>
          <a:lstStyle>
            <a:lvl1pPr marL="0" indent="0">
              <a:buNone/>
              <a:defRPr sz="24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Type subhead if needed to support headline | use sentence case</a:t>
            </a:r>
          </a:p>
        </p:txBody>
      </p:sp>
      <p:sp>
        <p:nvSpPr>
          <p:cNvPr id="8" name="Text Placeholder 7">
            <a:extLst>
              <a:ext uri="{FF2B5EF4-FFF2-40B4-BE49-F238E27FC236}">
                <a16:creationId xmlns:a16="http://schemas.microsoft.com/office/drawing/2014/main" id="{01E833F1-DCC3-4B53-8DF2-4A8313911D19}"/>
              </a:ext>
            </a:extLst>
          </p:cNvPr>
          <p:cNvSpPr>
            <a:spLocks noGrp="1"/>
          </p:cNvSpPr>
          <p:nvPr>
            <p:ph type="body" sz="quarter" idx="14" hasCustomPrompt="1"/>
          </p:nvPr>
        </p:nvSpPr>
        <p:spPr>
          <a:xfrm>
            <a:off x="533399" y="5638800"/>
            <a:ext cx="11125200" cy="704850"/>
          </a:xfrm>
        </p:spPr>
        <p:txBody>
          <a:bodyPr anchor="b">
            <a:normAutofit/>
          </a:bodyPr>
          <a:lstStyle>
            <a:lvl1pPr>
              <a:defRPr sz="1050">
                <a:solidFill>
                  <a:schemeClr val="bg2">
                    <a:lumMod val="50000"/>
                  </a:schemeClr>
                </a:solidFill>
              </a:defRPr>
            </a:lvl1pPr>
          </a:lstStyle>
          <a:p>
            <a:r>
              <a:rPr lang="en-US"/>
              <a:t>Cite Source: Author Last Name, Author First Name. “Title of Article,” Date of Publication, URL or page range. </a:t>
            </a:r>
          </a:p>
        </p:txBody>
      </p:sp>
      <p:sp>
        <p:nvSpPr>
          <p:cNvPr id="11" name="Text Placeholder 7">
            <a:extLst>
              <a:ext uri="{FF2B5EF4-FFF2-40B4-BE49-F238E27FC236}">
                <a16:creationId xmlns:a16="http://schemas.microsoft.com/office/drawing/2014/main" id="{D59BE0F6-6EA8-4F59-826B-71F2A5662242}"/>
              </a:ext>
            </a:extLst>
          </p:cNvPr>
          <p:cNvSpPr>
            <a:spLocks noGrp="1"/>
          </p:cNvSpPr>
          <p:nvPr>
            <p:ph type="body" sz="quarter" idx="16"/>
          </p:nvPr>
        </p:nvSpPr>
        <p:spPr>
          <a:xfrm>
            <a:off x="533400" y="1793875"/>
            <a:ext cx="7353300" cy="3837305"/>
          </a:xfrm>
        </p:spPr>
        <p:txBody>
          <a:bodyPr/>
          <a:lstStyle>
            <a:lvl1pPr>
              <a:lnSpc>
                <a:spcPct val="85000"/>
              </a:lnSpc>
              <a:spcBef>
                <a:spcPts val="300"/>
              </a:spcBef>
              <a:spcAft>
                <a:spcPts val="300"/>
              </a:spcAft>
              <a:defRPr sz="2200"/>
            </a:lvl1pPr>
            <a:lvl2pPr>
              <a:lnSpc>
                <a:spcPct val="85000"/>
              </a:lnSpc>
              <a:spcBef>
                <a:spcPts val="300"/>
              </a:spcBef>
              <a:spcAft>
                <a:spcPts val="300"/>
              </a:spcAft>
              <a:defRPr sz="2000"/>
            </a:lvl2pPr>
            <a:lvl3pPr>
              <a:lnSpc>
                <a:spcPct val="85000"/>
              </a:lnSpc>
              <a:spcBef>
                <a:spcPts val="300"/>
              </a:spcBef>
              <a:spcAft>
                <a:spcPts val="300"/>
              </a:spcAft>
              <a:defRPr sz="1800"/>
            </a:lvl3pPr>
            <a:lvl4pPr marL="684213" indent="-227013">
              <a:lnSpc>
                <a:spcPct val="85000"/>
              </a:lnSpc>
              <a:spcBef>
                <a:spcPts val="300"/>
              </a:spcBef>
              <a:spcAft>
                <a:spcPts val="300"/>
              </a:spcAft>
              <a:buFont typeface="Symbol" panose="05050102010706020507" pitchFamily="18" charset="2"/>
              <a:buChar char="-"/>
              <a:defRPr sz="1800"/>
            </a:lvl4pPr>
            <a:lvl5pPr marL="914400" indent="-228600">
              <a:lnSpc>
                <a:spcPct val="85000"/>
              </a:lnSpc>
              <a:spcBef>
                <a:spcPts val="300"/>
              </a:spcBef>
              <a:spcAft>
                <a:spcPts val="300"/>
              </a:spcAft>
              <a:defRPr sz="1400"/>
            </a:lvl5pPr>
            <a:lvl6pPr marL="1144588" indent="-230188">
              <a:lnSpc>
                <a:spcPct val="85000"/>
              </a:lnSpc>
              <a:spcBef>
                <a:spcPts val="300"/>
              </a:spcBef>
              <a:spcAft>
                <a:spcPts val="300"/>
              </a:spcAft>
              <a:defRPr sz="1400"/>
            </a:lvl6pPr>
            <a:lvl7pPr marL="1373188" indent="-228600">
              <a:lnSpc>
                <a:spcPct val="85000"/>
              </a:lnSpc>
              <a:spcBef>
                <a:spcPts val="300"/>
              </a:spcBef>
              <a:spcAft>
                <a:spcPts val="300"/>
              </a:spcAft>
              <a:defRPr sz="1200"/>
            </a:lvl7pPr>
            <a:lvl8pPr marL="1598613" indent="-228600">
              <a:lnSpc>
                <a:spcPct val="85000"/>
              </a:lnSpc>
              <a:spcBef>
                <a:spcPts val="300"/>
              </a:spcBef>
              <a:spcAft>
                <a:spcPts val="300"/>
              </a:spcAft>
              <a:defRPr sz="1200"/>
            </a:lvl8pPr>
            <a:lvl9pPr marL="1828800" indent="-228600">
              <a:lnSpc>
                <a:spcPct val="85000"/>
              </a:lnSpc>
              <a:spcBef>
                <a:spcPts val="300"/>
              </a:spcBef>
              <a:spcAft>
                <a:spcPts val="300"/>
              </a:spcAft>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a:p>
            <a:pPr lvl="6"/>
            <a:r>
              <a:rPr lang="en-US"/>
              <a:t>Seventh level</a:t>
            </a:r>
          </a:p>
          <a:p>
            <a:pPr lvl="7"/>
            <a:r>
              <a:rPr lang="en-US"/>
              <a:t>Eighth level	</a:t>
            </a:r>
          </a:p>
          <a:p>
            <a:pPr lvl="8"/>
            <a:r>
              <a:rPr lang="en-US"/>
              <a:t>Ninth level</a:t>
            </a:r>
          </a:p>
        </p:txBody>
      </p:sp>
      <p:sp>
        <p:nvSpPr>
          <p:cNvPr id="13" name="Content Placeholder 12">
            <a:extLst>
              <a:ext uri="{FF2B5EF4-FFF2-40B4-BE49-F238E27FC236}">
                <a16:creationId xmlns:a16="http://schemas.microsoft.com/office/drawing/2014/main" id="{195D6FC5-3323-4B05-88AC-7633ADACBD98}"/>
              </a:ext>
            </a:extLst>
          </p:cNvPr>
          <p:cNvSpPr>
            <a:spLocks noGrp="1"/>
          </p:cNvSpPr>
          <p:nvPr>
            <p:ph sz="quarter" idx="17" hasCustomPrompt="1"/>
          </p:nvPr>
        </p:nvSpPr>
        <p:spPr>
          <a:xfrm>
            <a:off x="7962901" y="1793875"/>
            <a:ext cx="3695700" cy="3844925"/>
          </a:xfrm>
        </p:spPr>
        <p:txBody>
          <a:bodyPr/>
          <a:lstStyle>
            <a:lvl1pPr>
              <a:defRPr sz="2200"/>
            </a:lvl1pPr>
            <a:lvl2pPr>
              <a:defRPr sz="2200"/>
            </a:lvl2pPr>
            <a:lvl3pPr>
              <a:defRPr sz="2000"/>
            </a:lvl3pPr>
            <a:lvl4pPr>
              <a:defRPr sz="2000"/>
            </a:lvl4pPr>
            <a:lvl5pPr marL="914400" indent="-228600">
              <a:defRPr sz="2000"/>
            </a:lvl5pPr>
            <a:lvl6pPr marL="914400" indent="-228600">
              <a:defRPr sz="2000"/>
            </a:lvl6pPr>
            <a:lvl7pPr marL="914400" indent="-228600">
              <a:defRPr sz="2000"/>
            </a:lvl7pPr>
            <a:lvl8pPr marL="914400" indent="-228600">
              <a:defRPr sz="2000"/>
            </a:lvl8pPr>
            <a:lvl9pPr marL="914400" indent="-228600">
              <a:defRPr sz="2000"/>
            </a:lvl9pPr>
          </a:lstStyle>
          <a:p>
            <a:pPr lvl="0"/>
            <a:r>
              <a:rPr lang="en-US"/>
              <a:t>Click icon to add chart or type side-bar text</a:t>
            </a:r>
          </a:p>
        </p:txBody>
      </p:sp>
      <p:sp>
        <p:nvSpPr>
          <p:cNvPr id="10" name="Footer Placeholder 4">
            <a:extLst>
              <a:ext uri="{FF2B5EF4-FFF2-40B4-BE49-F238E27FC236}">
                <a16:creationId xmlns:a16="http://schemas.microsoft.com/office/drawing/2014/main" id="{2F821C03-C906-4671-B878-F856060C37BB}"/>
              </a:ext>
            </a:extLst>
          </p:cNvPr>
          <p:cNvSpPr>
            <a:spLocks noGrp="1"/>
          </p:cNvSpPr>
          <p:nvPr>
            <p:ph type="ftr" sz="quarter" idx="3"/>
          </p:nvPr>
        </p:nvSpPr>
        <p:spPr bwMode="gray">
          <a:xfrm>
            <a:off x="533400" y="6400800"/>
            <a:ext cx="7353300" cy="320675"/>
          </a:xfrm>
          <a:prstGeom prst="rect">
            <a:avLst/>
          </a:prstGeom>
        </p:spPr>
        <p:txBody>
          <a:bodyPr vert="horz" lIns="0" tIns="0" rIns="0" bIns="0" rtlCol="0" anchor="t"/>
          <a:lstStyle>
            <a:lvl1pPr algn="l">
              <a:defRPr sz="800">
                <a:solidFill>
                  <a:schemeClr val="tx1">
                    <a:tint val="75000"/>
                  </a:schemeClr>
                </a:solidFill>
              </a:defRPr>
            </a:lvl1pPr>
          </a:lstStyle>
          <a:p>
            <a:r>
              <a:rPr lang="en-US" dirty="0"/>
              <a:t>© 2023 Xcel Energy</a:t>
            </a:r>
          </a:p>
        </p:txBody>
      </p:sp>
    </p:spTree>
    <p:extLst>
      <p:ext uri="{BB962C8B-B14F-4D97-AF65-F5344CB8AC3E}">
        <p14:creationId xmlns:p14="http://schemas.microsoft.com/office/powerpoint/2010/main" val="56747357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91A57A-404E-42A7-AA8A-9A5218A491F5}"/>
              </a:ext>
            </a:extLst>
          </p:cNvPr>
          <p:cNvSpPr>
            <a:spLocks noGrp="1"/>
          </p:cNvSpPr>
          <p:nvPr>
            <p:ph type="title" hasCustomPrompt="1"/>
          </p:nvPr>
        </p:nvSpPr>
        <p:spPr/>
        <p:txBody>
          <a:bodyPr/>
          <a:lstStyle>
            <a:lvl1pPr>
              <a:defRPr cap="none">
                <a:solidFill>
                  <a:schemeClr val="accent3"/>
                </a:solidFill>
              </a:defRPr>
            </a:lvl1pPr>
          </a:lstStyle>
          <a:p>
            <a:r>
              <a:rPr lang="en-US"/>
              <a:t>Type Headline Using First Letter Caps</a:t>
            </a:r>
          </a:p>
        </p:txBody>
      </p:sp>
      <p:sp>
        <p:nvSpPr>
          <p:cNvPr id="3" name="Content Placeholder 2">
            <a:extLst>
              <a:ext uri="{FF2B5EF4-FFF2-40B4-BE49-F238E27FC236}">
                <a16:creationId xmlns:a16="http://schemas.microsoft.com/office/drawing/2014/main" id="{4735D2D9-4947-4981-88B4-82ADE6B842BF}"/>
              </a:ext>
            </a:extLst>
          </p:cNvPr>
          <p:cNvSpPr>
            <a:spLocks noGrp="1"/>
          </p:cNvSpPr>
          <p:nvPr>
            <p:ph sz="half" idx="1"/>
          </p:nvPr>
        </p:nvSpPr>
        <p:spPr>
          <a:xfrm>
            <a:off x="533400" y="1793875"/>
            <a:ext cx="5486400" cy="3844925"/>
          </a:xfrm>
        </p:spPr>
        <p:txBody>
          <a:bodyPr/>
          <a:lstStyle>
            <a:lvl3pPr>
              <a:defRPr sz="1800"/>
            </a:lvl3pPr>
            <a:lvl4pPr>
              <a:defRPr sz="18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3FFB780-E40B-48A3-A14F-FE0593BE2B78}"/>
              </a:ext>
            </a:extLst>
          </p:cNvPr>
          <p:cNvSpPr>
            <a:spLocks noGrp="1"/>
          </p:cNvSpPr>
          <p:nvPr>
            <p:ph sz="half" idx="2"/>
          </p:nvPr>
        </p:nvSpPr>
        <p:spPr>
          <a:xfrm>
            <a:off x="6172200" y="1793875"/>
            <a:ext cx="5485226" cy="3844925"/>
          </a:xfrm>
        </p:spPr>
        <p:txBody>
          <a:bodyPr/>
          <a:lstStyle>
            <a:lvl3pPr>
              <a:defRPr sz="1800"/>
            </a:lvl3pPr>
            <a:lvl4pPr>
              <a:defRPr sz="18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947801E-0542-4957-95AE-3743B6110D24}"/>
              </a:ext>
            </a:extLst>
          </p:cNvPr>
          <p:cNvSpPr>
            <a:spLocks noGrp="1"/>
          </p:cNvSpPr>
          <p:nvPr>
            <p:ph type="dt" sz="half" idx="10"/>
          </p:nvPr>
        </p:nvSpPr>
        <p:spPr/>
        <p:txBody>
          <a:bodyPr/>
          <a:lstStyle/>
          <a:p>
            <a:fld id="{88C6DAEF-AFBD-4B85-8528-BC3C4EFD7625}" type="datetime1">
              <a:rPr lang="en-US" smtClean="0"/>
              <a:t>8/24/2023</a:t>
            </a:fld>
            <a:endParaRPr lang="en-US"/>
          </a:p>
        </p:txBody>
      </p:sp>
      <p:sp>
        <p:nvSpPr>
          <p:cNvPr id="7" name="Slide Number Placeholder 6">
            <a:extLst>
              <a:ext uri="{FF2B5EF4-FFF2-40B4-BE49-F238E27FC236}">
                <a16:creationId xmlns:a16="http://schemas.microsoft.com/office/drawing/2014/main" id="{21C339BF-266E-4AAB-80F7-23E1F23750AE}"/>
              </a:ext>
            </a:extLst>
          </p:cNvPr>
          <p:cNvSpPr>
            <a:spLocks noGrp="1"/>
          </p:cNvSpPr>
          <p:nvPr>
            <p:ph type="sldNum" sz="quarter" idx="12"/>
          </p:nvPr>
        </p:nvSpPr>
        <p:spPr/>
        <p:txBody>
          <a:bodyPr/>
          <a:lstStyle/>
          <a:p>
            <a:fld id="{A358EEE2-36F2-465F-AD6A-DD1699CB9FE5}" type="slidenum">
              <a:rPr lang="en-US" smtClean="0"/>
              <a:t>‹#›</a:t>
            </a:fld>
            <a:endParaRPr lang="en-US"/>
          </a:p>
        </p:txBody>
      </p:sp>
      <p:sp>
        <p:nvSpPr>
          <p:cNvPr id="8" name="Text Placeholder 2">
            <a:extLst>
              <a:ext uri="{FF2B5EF4-FFF2-40B4-BE49-F238E27FC236}">
                <a16:creationId xmlns:a16="http://schemas.microsoft.com/office/drawing/2014/main" id="{0348C486-B6DF-4A2C-B286-C000C929C888}"/>
              </a:ext>
            </a:extLst>
          </p:cNvPr>
          <p:cNvSpPr>
            <a:spLocks noGrp="1"/>
          </p:cNvSpPr>
          <p:nvPr>
            <p:ph type="body" idx="13" hasCustomPrompt="1"/>
          </p:nvPr>
        </p:nvSpPr>
        <p:spPr>
          <a:xfrm>
            <a:off x="533400" y="1099337"/>
            <a:ext cx="11125200" cy="602463"/>
          </a:xfrm>
        </p:spPr>
        <p:txBody>
          <a:bodyPr anchor="t"/>
          <a:lstStyle>
            <a:lvl1pPr marL="0" indent="0">
              <a:buNone/>
              <a:defRPr sz="24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Type subhead if needed to support headline | use sentence case</a:t>
            </a:r>
          </a:p>
        </p:txBody>
      </p:sp>
      <p:sp>
        <p:nvSpPr>
          <p:cNvPr id="9" name="Text Placeholder 7">
            <a:extLst>
              <a:ext uri="{FF2B5EF4-FFF2-40B4-BE49-F238E27FC236}">
                <a16:creationId xmlns:a16="http://schemas.microsoft.com/office/drawing/2014/main" id="{F249CEE7-BF87-4577-92DB-2764649F34C3}"/>
              </a:ext>
            </a:extLst>
          </p:cNvPr>
          <p:cNvSpPr>
            <a:spLocks noGrp="1"/>
          </p:cNvSpPr>
          <p:nvPr>
            <p:ph type="body" sz="quarter" idx="14" hasCustomPrompt="1"/>
          </p:nvPr>
        </p:nvSpPr>
        <p:spPr>
          <a:xfrm>
            <a:off x="533399" y="5638800"/>
            <a:ext cx="11125200" cy="704850"/>
          </a:xfrm>
        </p:spPr>
        <p:txBody>
          <a:bodyPr anchor="b">
            <a:normAutofit/>
          </a:bodyPr>
          <a:lstStyle>
            <a:lvl1pPr>
              <a:defRPr sz="1050">
                <a:solidFill>
                  <a:schemeClr val="bg2">
                    <a:lumMod val="50000"/>
                  </a:schemeClr>
                </a:solidFill>
              </a:defRPr>
            </a:lvl1pPr>
          </a:lstStyle>
          <a:p>
            <a:r>
              <a:rPr lang="en-US"/>
              <a:t>Cite Source: Author Last Name, Author First Name. “Title of Article,” Date of Publication, URL or page range. </a:t>
            </a:r>
          </a:p>
        </p:txBody>
      </p:sp>
      <p:sp>
        <p:nvSpPr>
          <p:cNvPr id="10" name="Footer Placeholder 4">
            <a:extLst>
              <a:ext uri="{FF2B5EF4-FFF2-40B4-BE49-F238E27FC236}">
                <a16:creationId xmlns:a16="http://schemas.microsoft.com/office/drawing/2014/main" id="{2FFC10D3-F264-4188-A52C-0B6355A2D0AC}"/>
              </a:ext>
            </a:extLst>
          </p:cNvPr>
          <p:cNvSpPr>
            <a:spLocks noGrp="1"/>
          </p:cNvSpPr>
          <p:nvPr>
            <p:ph type="ftr" sz="quarter" idx="3"/>
          </p:nvPr>
        </p:nvSpPr>
        <p:spPr bwMode="gray">
          <a:xfrm>
            <a:off x="533400" y="6400800"/>
            <a:ext cx="7353300" cy="320675"/>
          </a:xfrm>
          <a:prstGeom prst="rect">
            <a:avLst/>
          </a:prstGeom>
        </p:spPr>
        <p:txBody>
          <a:bodyPr vert="horz" lIns="0" tIns="0" rIns="0" bIns="0" rtlCol="0" anchor="t"/>
          <a:lstStyle>
            <a:lvl1pPr algn="l">
              <a:defRPr sz="800">
                <a:solidFill>
                  <a:schemeClr val="tx1">
                    <a:tint val="75000"/>
                  </a:schemeClr>
                </a:solidFill>
              </a:defRPr>
            </a:lvl1pPr>
          </a:lstStyle>
          <a:p>
            <a:r>
              <a:rPr lang="en-US" dirty="0"/>
              <a:t>© 2023 Xcel Energy</a:t>
            </a:r>
          </a:p>
        </p:txBody>
      </p:sp>
    </p:spTree>
    <p:extLst>
      <p:ext uri="{BB962C8B-B14F-4D97-AF65-F5344CB8AC3E}">
        <p14:creationId xmlns:p14="http://schemas.microsoft.com/office/powerpoint/2010/main" val="202538655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378D47-C6BF-417C-914F-8AC1FD26CD2C}"/>
              </a:ext>
            </a:extLst>
          </p:cNvPr>
          <p:cNvSpPr>
            <a:spLocks noGrp="1"/>
          </p:cNvSpPr>
          <p:nvPr>
            <p:ph type="title" hasCustomPrompt="1"/>
          </p:nvPr>
        </p:nvSpPr>
        <p:spPr>
          <a:xfrm>
            <a:off x="533399" y="495300"/>
            <a:ext cx="11125202" cy="596417"/>
          </a:xfrm>
        </p:spPr>
        <p:txBody>
          <a:bodyPr/>
          <a:lstStyle>
            <a:lvl1pPr>
              <a:defRPr cap="none">
                <a:solidFill>
                  <a:schemeClr val="accent3"/>
                </a:solidFill>
              </a:defRPr>
            </a:lvl1pPr>
          </a:lstStyle>
          <a:p>
            <a:r>
              <a:rPr lang="en-US"/>
              <a:t>Type Headline Using First Letter Caps</a:t>
            </a:r>
          </a:p>
        </p:txBody>
      </p:sp>
      <p:sp>
        <p:nvSpPr>
          <p:cNvPr id="3" name="Text Placeholder 2">
            <a:extLst>
              <a:ext uri="{FF2B5EF4-FFF2-40B4-BE49-F238E27FC236}">
                <a16:creationId xmlns:a16="http://schemas.microsoft.com/office/drawing/2014/main" id="{3BEC2D3E-5C6A-4A08-BE25-E73BC596F0A3}"/>
              </a:ext>
            </a:extLst>
          </p:cNvPr>
          <p:cNvSpPr>
            <a:spLocks noGrp="1"/>
          </p:cNvSpPr>
          <p:nvPr>
            <p:ph type="body" idx="1" hasCustomPrompt="1"/>
          </p:nvPr>
        </p:nvSpPr>
        <p:spPr>
          <a:xfrm>
            <a:off x="533400" y="1099337"/>
            <a:ext cx="5464175" cy="602463"/>
          </a:xfrm>
        </p:spPr>
        <p:txBody>
          <a:bodyPr anchor="b"/>
          <a:lstStyle>
            <a:lvl1pPr marL="0" indent="0">
              <a:lnSpc>
                <a:spcPct val="85000"/>
              </a:lnSpc>
              <a:buNone/>
              <a:defRPr sz="24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Type table or chart header in sentence case</a:t>
            </a:r>
          </a:p>
        </p:txBody>
      </p:sp>
      <p:sp>
        <p:nvSpPr>
          <p:cNvPr id="4" name="Content Placeholder 3">
            <a:extLst>
              <a:ext uri="{FF2B5EF4-FFF2-40B4-BE49-F238E27FC236}">
                <a16:creationId xmlns:a16="http://schemas.microsoft.com/office/drawing/2014/main" id="{C70D69F1-2F51-469C-ADDE-9B28D9821183}"/>
              </a:ext>
            </a:extLst>
          </p:cNvPr>
          <p:cNvSpPr>
            <a:spLocks noGrp="1"/>
          </p:cNvSpPr>
          <p:nvPr>
            <p:ph sz="half" idx="2" hasCustomPrompt="1"/>
          </p:nvPr>
        </p:nvSpPr>
        <p:spPr>
          <a:xfrm>
            <a:off x="533400" y="1793875"/>
            <a:ext cx="5464175" cy="3844925"/>
          </a:xfrm>
        </p:spPr>
        <p:txBody>
          <a:bodyPr/>
          <a:lstStyle>
            <a:lvl1pPr>
              <a:defRPr/>
            </a:lvl1pPr>
            <a:lvl3pPr>
              <a:defRPr sz="1800"/>
            </a:lvl3pPr>
            <a:lvl4pPr>
              <a:defRPr sz="1800"/>
            </a:lvl4pPr>
            <a:lvl5pPr>
              <a:defRPr sz="1400"/>
            </a:lvl5pPr>
          </a:lstStyle>
          <a:p>
            <a:pPr lvl="0"/>
            <a:r>
              <a:rPr lang="en-US"/>
              <a:t>Click icon to add table or chart</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8BE59B4-A068-423B-B38A-B26FFE40ACBD}"/>
              </a:ext>
            </a:extLst>
          </p:cNvPr>
          <p:cNvSpPr>
            <a:spLocks noGrp="1"/>
          </p:cNvSpPr>
          <p:nvPr>
            <p:ph type="body" sz="quarter" idx="3" hasCustomPrompt="1"/>
          </p:nvPr>
        </p:nvSpPr>
        <p:spPr>
          <a:xfrm>
            <a:off x="6172200" y="1099337"/>
            <a:ext cx="5486400" cy="602463"/>
          </a:xfrm>
        </p:spPr>
        <p:txBody>
          <a:bodyPr anchor="b"/>
          <a:lstStyle>
            <a:lvl1pPr marL="0" indent="0">
              <a:lnSpc>
                <a:spcPct val="85000"/>
              </a:lnSpc>
              <a:buNone/>
              <a:defRPr sz="24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Type table or chart header in sentence case</a:t>
            </a:r>
          </a:p>
        </p:txBody>
      </p:sp>
      <p:sp>
        <p:nvSpPr>
          <p:cNvPr id="6" name="Content Placeholder 5">
            <a:extLst>
              <a:ext uri="{FF2B5EF4-FFF2-40B4-BE49-F238E27FC236}">
                <a16:creationId xmlns:a16="http://schemas.microsoft.com/office/drawing/2014/main" id="{7E51B85C-6EC7-4BD6-8003-F546F62AAFCD}"/>
              </a:ext>
            </a:extLst>
          </p:cNvPr>
          <p:cNvSpPr>
            <a:spLocks noGrp="1"/>
          </p:cNvSpPr>
          <p:nvPr>
            <p:ph sz="quarter" idx="4" hasCustomPrompt="1"/>
          </p:nvPr>
        </p:nvSpPr>
        <p:spPr>
          <a:xfrm>
            <a:off x="6172200" y="1793875"/>
            <a:ext cx="5485226" cy="3844925"/>
          </a:xfrm>
        </p:spPr>
        <p:txBody>
          <a:bodyPr/>
          <a:lstStyle>
            <a:lvl1pPr>
              <a:defRPr/>
            </a:lvl1pPr>
            <a:lvl3pPr>
              <a:defRPr sz="1800"/>
            </a:lvl3pPr>
            <a:lvl4pPr>
              <a:defRPr sz="1800"/>
            </a:lvl4pPr>
            <a:lvl5pPr>
              <a:defRPr sz="1400"/>
            </a:lvl5pPr>
          </a:lstStyle>
          <a:p>
            <a:pPr lvl="0"/>
            <a:r>
              <a:rPr lang="en-US"/>
              <a:t>Click icon to add table or chart</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F5DB192-774F-4A52-8B5A-441E41642204}"/>
              </a:ext>
            </a:extLst>
          </p:cNvPr>
          <p:cNvSpPr>
            <a:spLocks noGrp="1"/>
          </p:cNvSpPr>
          <p:nvPr>
            <p:ph type="dt" sz="half" idx="10"/>
          </p:nvPr>
        </p:nvSpPr>
        <p:spPr/>
        <p:txBody>
          <a:bodyPr/>
          <a:lstStyle/>
          <a:p>
            <a:fld id="{AD4C961C-569C-49A3-BC37-1BBF8BA8AD45}" type="datetime1">
              <a:rPr lang="en-US" smtClean="0"/>
              <a:t>8/24/2023</a:t>
            </a:fld>
            <a:endParaRPr lang="en-US"/>
          </a:p>
        </p:txBody>
      </p:sp>
      <p:sp>
        <p:nvSpPr>
          <p:cNvPr id="9" name="Slide Number Placeholder 8">
            <a:extLst>
              <a:ext uri="{FF2B5EF4-FFF2-40B4-BE49-F238E27FC236}">
                <a16:creationId xmlns:a16="http://schemas.microsoft.com/office/drawing/2014/main" id="{C3D694E2-E74F-4340-B9F7-B760B78885A8}"/>
              </a:ext>
            </a:extLst>
          </p:cNvPr>
          <p:cNvSpPr>
            <a:spLocks noGrp="1"/>
          </p:cNvSpPr>
          <p:nvPr>
            <p:ph type="sldNum" sz="quarter" idx="12"/>
          </p:nvPr>
        </p:nvSpPr>
        <p:spPr/>
        <p:txBody>
          <a:bodyPr/>
          <a:lstStyle/>
          <a:p>
            <a:fld id="{A358EEE2-36F2-465F-AD6A-DD1699CB9FE5}" type="slidenum">
              <a:rPr lang="en-US" smtClean="0"/>
              <a:t>‹#›</a:t>
            </a:fld>
            <a:endParaRPr lang="en-US"/>
          </a:p>
        </p:txBody>
      </p:sp>
      <p:sp>
        <p:nvSpPr>
          <p:cNvPr id="10" name="Text Placeholder 7">
            <a:extLst>
              <a:ext uri="{FF2B5EF4-FFF2-40B4-BE49-F238E27FC236}">
                <a16:creationId xmlns:a16="http://schemas.microsoft.com/office/drawing/2014/main" id="{193B8D93-1F93-4346-93D1-6E578A3091E1}"/>
              </a:ext>
            </a:extLst>
          </p:cNvPr>
          <p:cNvSpPr>
            <a:spLocks noGrp="1"/>
          </p:cNvSpPr>
          <p:nvPr>
            <p:ph type="body" sz="quarter" idx="13" hasCustomPrompt="1"/>
          </p:nvPr>
        </p:nvSpPr>
        <p:spPr>
          <a:xfrm>
            <a:off x="533399" y="5638800"/>
            <a:ext cx="11125200" cy="704850"/>
          </a:xfrm>
        </p:spPr>
        <p:txBody>
          <a:bodyPr anchor="b">
            <a:normAutofit/>
          </a:bodyPr>
          <a:lstStyle>
            <a:lvl1pPr>
              <a:defRPr sz="1050">
                <a:solidFill>
                  <a:schemeClr val="bg2">
                    <a:lumMod val="50000"/>
                  </a:schemeClr>
                </a:solidFill>
              </a:defRPr>
            </a:lvl1pPr>
          </a:lstStyle>
          <a:p>
            <a:r>
              <a:rPr lang="en-US"/>
              <a:t>Cite Source: Author Last Name, Author First Name. “Title of Article,” Date of Publication, URL or page range. </a:t>
            </a:r>
          </a:p>
        </p:txBody>
      </p:sp>
      <p:sp>
        <p:nvSpPr>
          <p:cNvPr id="11" name="Footer Placeholder 4">
            <a:extLst>
              <a:ext uri="{FF2B5EF4-FFF2-40B4-BE49-F238E27FC236}">
                <a16:creationId xmlns:a16="http://schemas.microsoft.com/office/drawing/2014/main" id="{17A3D58E-47E4-41E7-9B13-CE2FC7CAF1BE}"/>
              </a:ext>
            </a:extLst>
          </p:cNvPr>
          <p:cNvSpPr>
            <a:spLocks noGrp="1"/>
          </p:cNvSpPr>
          <p:nvPr>
            <p:ph type="ftr" sz="quarter" idx="14"/>
          </p:nvPr>
        </p:nvSpPr>
        <p:spPr bwMode="gray">
          <a:xfrm>
            <a:off x="533400" y="6400800"/>
            <a:ext cx="7353300" cy="320675"/>
          </a:xfrm>
          <a:prstGeom prst="rect">
            <a:avLst/>
          </a:prstGeom>
        </p:spPr>
        <p:txBody>
          <a:bodyPr vert="horz" lIns="0" tIns="0" rIns="0" bIns="0" rtlCol="0" anchor="t"/>
          <a:lstStyle>
            <a:lvl1pPr algn="l">
              <a:defRPr sz="800">
                <a:solidFill>
                  <a:schemeClr val="tx1">
                    <a:tint val="75000"/>
                  </a:schemeClr>
                </a:solidFill>
              </a:defRPr>
            </a:lvl1pPr>
          </a:lstStyle>
          <a:p>
            <a:r>
              <a:rPr lang="en-US" dirty="0"/>
              <a:t>© 2023 Xcel Energy</a:t>
            </a:r>
          </a:p>
        </p:txBody>
      </p:sp>
    </p:spTree>
    <p:extLst>
      <p:ext uri="{BB962C8B-B14F-4D97-AF65-F5344CB8AC3E}">
        <p14:creationId xmlns:p14="http://schemas.microsoft.com/office/powerpoint/2010/main" val="344916707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Title &amp; Subhea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A92A38-232B-4B92-9446-A792F5595346}"/>
              </a:ext>
            </a:extLst>
          </p:cNvPr>
          <p:cNvSpPr>
            <a:spLocks noGrp="1"/>
          </p:cNvSpPr>
          <p:nvPr>
            <p:ph type="title" hasCustomPrompt="1"/>
          </p:nvPr>
        </p:nvSpPr>
        <p:spPr/>
        <p:txBody>
          <a:bodyPr/>
          <a:lstStyle>
            <a:lvl1pPr>
              <a:defRPr cap="none">
                <a:solidFill>
                  <a:schemeClr val="accent3"/>
                </a:solidFill>
              </a:defRPr>
            </a:lvl1pPr>
          </a:lstStyle>
          <a:p>
            <a:r>
              <a:rPr lang="en-US"/>
              <a:t>Type Headline Using First Letter Caps</a:t>
            </a:r>
          </a:p>
        </p:txBody>
      </p:sp>
      <p:sp>
        <p:nvSpPr>
          <p:cNvPr id="3" name="Date Placeholder 2">
            <a:extLst>
              <a:ext uri="{FF2B5EF4-FFF2-40B4-BE49-F238E27FC236}">
                <a16:creationId xmlns:a16="http://schemas.microsoft.com/office/drawing/2014/main" id="{6A458CD1-6B84-4D27-A462-6327CA42DFF0}"/>
              </a:ext>
            </a:extLst>
          </p:cNvPr>
          <p:cNvSpPr>
            <a:spLocks noGrp="1"/>
          </p:cNvSpPr>
          <p:nvPr>
            <p:ph type="dt" sz="half" idx="10"/>
          </p:nvPr>
        </p:nvSpPr>
        <p:spPr/>
        <p:txBody>
          <a:bodyPr/>
          <a:lstStyle/>
          <a:p>
            <a:fld id="{56DCC4B3-A3AA-4C2C-8E35-C460FF3A0182}" type="datetime1">
              <a:rPr lang="en-US" smtClean="0"/>
              <a:t>8/24/2023</a:t>
            </a:fld>
            <a:endParaRPr lang="en-US"/>
          </a:p>
        </p:txBody>
      </p:sp>
      <p:sp>
        <p:nvSpPr>
          <p:cNvPr id="5" name="Slide Number Placeholder 4">
            <a:extLst>
              <a:ext uri="{FF2B5EF4-FFF2-40B4-BE49-F238E27FC236}">
                <a16:creationId xmlns:a16="http://schemas.microsoft.com/office/drawing/2014/main" id="{CFDA78A9-94F5-4A74-A153-1DA4D597F9FF}"/>
              </a:ext>
            </a:extLst>
          </p:cNvPr>
          <p:cNvSpPr>
            <a:spLocks noGrp="1"/>
          </p:cNvSpPr>
          <p:nvPr>
            <p:ph type="sldNum" sz="quarter" idx="12"/>
          </p:nvPr>
        </p:nvSpPr>
        <p:spPr/>
        <p:txBody>
          <a:bodyPr/>
          <a:lstStyle/>
          <a:p>
            <a:fld id="{A358EEE2-36F2-465F-AD6A-DD1699CB9FE5}" type="slidenum">
              <a:rPr lang="en-US" smtClean="0"/>
              <a:t>‹#›</a:t>
            </a:fld>
            <a:endParaRPr lang="en-US"/>
          </a:p>
        </p:txBody>
      </p:sp>
      <p:sp>
        <p:nvSpPr>
          <p:cNvPr id="6" name="Text Placeholder 2">
            <a:extLst>
              <a:ext uri="{FF2B5EF4-FFF2-40B4-BE49-F238E27FC236}">
                <a16:creationId xmlns:a16="http://schemas.microsoft.com/office/drawing/2014/main" id="{73795498-8707-4C32-B37B-805C6FC09A1A}"/>
              </a:ext>
            </a:extLst>
          </p:cNvPr>
          <p:cNvSpPr>
            <a:spLocks noGrp="1"/>
          </p:cNvSpPr>
          <p:nvPr>
            <p:ph type="body" idx="13" hasCustomPrompt="1"/>
          </p:nvPr>
        </p:nvSpPr>
        <p:spPr>
          <a:xfrm>
            <a:off x="533400" y="1099337"/>
            <a:ext cx="11125200" cy="602463"/>
          </a:xfrm>
        </p:spPr>
        <p:txBody>
          <a:bodyPr anchor="t"/>
          <a:lstStyle>
            <a:lvl1pPr marL="0" indent="0">
              <a:buNone/>
              <a:defRPr sz="24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Type subhead if needed to support headline | use sentence case</a:t>
            </a:r>
          </a:p>
        </p:txBody>
      </p:sp>
      <p:sp>
        <p:nvSpPr>
          <p:cNvPr id="7" name="Text Placeholder 7">
            <a:extLst>
              <a:ext uri="{FF2B5EF4-FFF2-40B4-BE49-F238E27FC236}">
                <a16:creationId xmlns:a16="http://schemas.microsoft.com/office/drawing/2014/main" id="{1077C4A6-727F-40F7-90FA-27039D085BD8}"/>
              </a:ext>
            </a:extLst>
          </p:cNvPr>
          <p:cNvSpPr>
            <a:spLocks noGrp="1"/>
          </p:cNvSpPr>
          <p:nvPr>
            <p:ph type="body" sz="quarter" idx="14" hasCustomPrompt="1"/>
          </p:nvPr>
        </p:nvSpPr>
        <p:spPr>
          <a:xfrm>
            <a:off x="533399" y="5638800"/>
            <a:ext cx="11125200" cy="704850"/>
          </a:xfrm>
        </p:spPr>
        <p:txBody>
          <a:bodyPr anchor="b">
            <a:normAutofit/>
          </a:bodyPr>
          <a:lstStyle>
            <a:lvl1pPr>
              <a:defRPr sz="1050">
                <a:solidFill>
                  <a:schemeClr val="bg2">
                    <a:lumMod val="50000"/>
                  </a:schemeClr>
                </a:solidFill>
              </a:defRPr>
            </a:lvl1pPr>
          </a:lstStyle>
          <a:p>
            <a:r>
              <a:rPr lang="en-US"/>
              <a:t>Cite Source: Author Last Name, Author First Name. “Title of Article,” Date of Publication, URL or page range. </a:t>
            </a:r>
          </a:p>
        </p:txBody>
      </p:sp>
      <p:sp>
        <p:nvSpPr>
          <p:cNvPr id="8" name="Footer Placeholder 4">
            <a:extLst>
              <a:ext uri="{FF2B5EF4-FFF2-40B4-BE49-F238E27FC236}">
                <a16:creationId xmlns:a16="http://schemas.microsoft.com/office/drawing/2014/main" id="{0AE712D0-2103-4B43-8FC8-8FC3E561BB4B}"/>
              </a:ext>
            </a:extLst>
          </p:cNvPr>
          <p:cNvSpPr>
            <a:spLocks noGrp="1"/>
          </p:cNvSpPr>
          <p:nvPr>
            <p:ph type="ftr" sz="quarter" idx="3"/>
          </p:nvPr>
        </p:nvSpPr>
        <p:spPr bwMode="gray">
          <a:xfrm>
            <a:off x="533400" y="6400800"/>
            <a:ext cx="7353300" cy="320675"/>
          </a:xfrm>
          <a:prstGeom prst="rect">
            <a:avLst/>
          </a:prstGeom>
        </p:spPr>
        <p:txBody>
          <a:bodyPr vert="horz" lIns="0" tIns="0" rIns="0" bIns="0" rtlCol="0" anchor="t"/>
          <a:lstStyle>
            <a:lvl1pPr algn="l">
              <a:defRPr sz="800">
                <a:solidFill>
                  <a:schemeClr val="tx1">
                    <a:tint val="75000"/>
                  </a:schemeClr>
                </a:solidFill>
              </a:defRPr>
            </a:lvl1pPr>
          </a:lstStyle>
          <a:p>
            <a:r>
              <a:rPr lang="en-US" dirty="0"/>
              <a:t>© 2023 Xcel Energy</a:t>
            </a:r>
          </a:p>
        </p:txBody>
      </p:sp>
    </p:spTree>
    <p:extLst>
      <p:ext uri="{BB962C8B-B14F-4D97-AF65-F5344CB8AC3E}">
        <p14:creationId xmlns:p14="http://schemas.microsoft.com/office/powerpoint/2010/main" val="147997005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6A7F391-2828-4A62-97DE-645646C45E53}"/>
              </a:ext>
            </a:extLst>
          </p:cNvPr>
          <p:cNvSpPr>
            <a:spLocks noGrp="1"/>
          </p:cNvSpPr>
          <p:nvPr>
            <p:ph type="dt" sz="half" idx="10"/>
          </p:nvPr>
        </p:nvSpPr>
        <p:spPr/>
        <p:txBody>
          <a:bodyPr/>
          <a:lstStyle/>
          <a:p>
            <a:fld id="{FFBC4683-7B93-4D4E-A15E-6557F73EE631}" type="datetime1">
              <a:rPr lang="en-US" smtClean="0"/>
              <a:t>8/24/2023</a:t>
            </a:fld>
            <a:endParaRPr lang="en-US"/>
          </a:p>
        </p:txBody>
      </p:sp>
      <p:sp>
        <p:nvSpPr>
          <p:cNvPr id="4" name="Slide Number Placeholder 3">
            <a:extLst>
              <a:ext uri="{FF2B5EF4-FFF2-40B4-BE49-F238E27FC236}">
                <a16:creationId xmlns:a16="http://schemas.microsoft.com/office/drawing/2014/main" id="{5BB9D539-E4E3-462E-AEE3-F895E95CE909}"/>
              </a:ext>
            </a:extLst>
          </p:cNvPr>
          <p:cNvSpPr>
            <a:spLocks noGrp="1"/>
          </p:cNvSpPr>
          <p:nvPr>
            <p:ph type="sldNum" sz="quarter" idx="12"/>
          </p:nvPr>
        </p:nvSpPr>
        <p:spPr/>
        <p:txBody>
          <a:bodyPr/>
          <a:lstStyle/>
          <a:p>
            <a:fld id="{A358EEE2-36F2-465F-AD6A-DD1699CB9FE5}" type="slidenum">
              <a:rPr lang="en-US" smtClean="0"/>
              <a:t>‹#›</a:t>
            </a:fld>
            <a:endParaRPr lang="en-US"/>
          </a:p>
        </p:txBody>
      </p:sp>
      <p:sp>
        <p:nvSpPr>
          <p:cNvPr id="5" name="Footer Placeholder 4">
            <a:extLst>
              <a:ext uri="{FF2B5EF4-FFF2-40B4-BE49-F238E27FC236}">
                <a16:creationId xmlns:a16="http://schemas.microsoft.com/office/drawing/2014/main" id="{515293A4-A6F7-43BF-B28C-416D35BEB20A}"/>
              </a:ext>
            </a:extLst>
          </p:cNvPr>
          <p:cNvSpPr>
            <a:spLocks noGrp="1"/>
          </p:cNvSpPr>
          <p:nvPr>
            <p:ph type="ftr" sz="quarter" idx="3"/>
          </p:nvPr>
        </p:nvSpPr>
        <p:spPr bwMode="gray">
          <a:xfrm>
            <a:off x="533400" y="6400800"/>
            <a:ext cx="7353300" cy="320675"/>
          </a:xfrm>
          <a:prstGeom prst="rect">
            <a:avLst/>
          </a:prstGeom>
        </p:spPr>
        <p:txBody>
          <a:bodyPr vert="horz" lIns="0" tIns="0" rIns="0" bIns="0" rtlCol="0" anchor="t"/>
          <a:lstStyle>
            <a:lvl1pPr algn="l">
              <a:defRPr sz="800">
                <a:solidFill>
                  <a:schemeClr val="tx1">
                    <a:tint val="75000"/>
                  </a:schemeClr>
                </a:solidFill>
              </a:defRPr>
            </a:lvl1pPr>
          </a:lstStyle>
          <a:p>
            <a:r>
              <a:rPr lang="en-US" dirty="0"/>
              <a:t>© 2023 Xcel Energy</a:t>
            </a:r>
          </a:p>
        </p:txBody>
      </p:sp>
    </p:spTree>
    <p:extLst>
      <p:ext uri="{BB962C8B-B14F-4D97-AF65-F5344CB8AC3E}">
        <p14:creationId xmlns:p14="http://schemas.microsoft.com/office/powerpoint/2010/main" val="208174583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3D81DE-0B73-4E15-B154-571E2326B6EE}"/>
              </a:ext>
            </a:extLst>
          </p:cNvPr>
          <p:cNvSpPr>
            <a:spLocks noGrp="1"/>
          </p:cNvSpPr>
          <p:nvPr>
            <p:ph type="title" hasCustomPrompt="1"/>
          </p:nvPr>
        </p:nvSpPr>
        <p:spPr>
          <a:xfrm>
            <a:off x="533399" y="495300"/>
            <a:ext cx="3695701" cy="1206500"/>
          </a:xfrm>
        </p:spPr>
        <p:txBody>
          <a:bodyPr anchor="b"/>
          <a:lstStyle>
            <a:lvl1pPr>
              <a:defRPr sz="3200" cap="none">
                <a:solidFill>
                  <a:schemeClr val="accent3"/>
                </a:solidFill>
              </a:defRPr>
            </a:lvl1pPr>
          </a:lstStyle>
          <a:p>
            <a:r>
              <a:rPr lang="en-US"/>
              <a:t>Type Headline</a:t>
            </a:r>
          </a:p>
        </p:txBody>
      </p:sp>
      <p:sp>
        <p:nvSpPr>
          <p:cNvPr id="3" name="Content Placeholder 2">
            <a:extLst>
              <a:ext uri="{FF2B5EF4-FFF2-40B4-BE49-F238E27FC236}">
                <a16:creationId xmlns:a16="http://schemas.microsoft.com/office/drawing/2014/main" id="{1D827EEF-439F-411B-B07B-6DF1642AA450}"/>
              </a:ext>
            </a:extLst>
          </p:cNvPr>
          <p:cNvSpPr>
            <a:spLocks noGrp="1"/>
          </p:cNvSpPr>
          <p:nvPr>
            <p:ph idx="1"/>
          </p:nvPr>
        </p:nvSpPr>
        <p:spPr>
          <a:xfrm>
            <a:off x="4305299" y="495300"/>
            <a:ext cx="7353301" cy="5143500"/>
          </a:xfrm>
        </p:spPr>
        <p:txBody>
          <a:bodyPr>
            <a:normAutofit/>
          </a:bodyPr>
          <a:lstStyle>
            <a:lvl1pPr>
              <a:defRPr sz="2400"/>
            </a:lvl1pPr>
            <a:lvl2pPr>
              <a:defRPr sz="2000"/>
            </a:lvl2pPr>
            <a:lvl3pPr>
              <a:defRPr sz="1800"/>
            </a:lvl3pPr>
            <a:lvl4pPr>
              <a:defRPr sz="1800"/>
            </a:lvl4pPr>
            <a:lvl5pPr>
              <a:defRPr sz="14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FC1F951-C8D9-4E8E-BC9D-91900C852373}"/>
              </a:ext>
            </a:extLst>
          </p:cNvPr>
          <p:cNvSpPr>
            <a:spLocks noGrp="1"/>
          </p:cNvSpPr>
          <p:nvPr>
            <p:ph type="body" sz="half" idx="2" hasCustomPrompt="1"/>
          </p:nvPr>
        </p:nvSpPr>
        <p:spPr>
          <a:xfrm>
            <a:off x="533400" y="1793875"/>
            <a:ext cx="3695700" cy="3844925"/>
          </a:xfrm>
        </p:spPr>
        <p:txBody>
          <a:bodyPr>
            <a:normAutofit/>
          </a:bodyPr>
          <a:lstStyle>
            <a:lvl1pPr marL="0" indent="0">
              <a:buNone/>
              <a:defRPr sz="2400" b="1">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Type subhead if needed to support headline | use sentence case</a:t>
            </a:r>
          </a:p>
        </p:txBody>
      </p:sp>
      <p:sp>
        <p:nvSpPr>
          <p:cNvPr id="5" name="Date Placeholder 4">
            <a:extLst>
              <a:ext uri="{FF2B5EF4-FFF2-40B4-BE49-F238E27FC236}">
                <a16:creationId xmlns:a16="http://schemas.microsoft.com/office/drawing/2014/main" id="{981C6493-1C72-474C-9E57-060A22DAA8BC}"/>
              </a:ext>
            </a:extLst>
          </p:cNvPr>
          <p:cNvSpPr>
            <a:spLocks noGrp="1"/>
          </p:cNvSpPr>
          <p:nvPr>
            <p:ph type="dt" sz="half" idx="10"/>
          </p:nvPr>
        </p:nvSpPr>
        <p:spPr/>
        <p:txBody>
          <a:bodyPr/>
          <a:lstStyle/>
          <a:p>
            <a:fld id="{2951D525-3B21-4E70-A0A3-49F377A35893}" type="datetime1">
              <a:rPr lang="en-US" smtClean="0"/>
              <a:t>8/24/2023</a:t>
            </a:fld>
            <a:endParaRPr lang="en-US"/>
          </a:p>
        </p:txBody>
      </p:sp>
      <p:sp>
        <p:nvSpPr>
          <p:cNvPr id="7" name="Slide Number Placeholder 6">
            <a:extLst>
              <a:ext uri="{FF2B5EF4-FFF2-40B4-BE49-F238E27FC236}">
                <a16:creationId xmlns:a16="http://schemas.microsoft.com/office/drawing/2014/main" id="{8860DB56-9071-4328-A05E-438D31D74EB2}"/>
              </a:ext>
            </a:extLst>
          </p:cNvPr>
          <p:cNvSpPr>
            <a:spLocks noGrp="1"/>
          </p:cNvSpPr>
          <p:nvPr>
            <p:ph type="sldNum" sz="quarter" idx="12"/>
          </p:nvPr>
        </p:nvSpPr>
        <p:spPr/>
        <p:txBody>
          <a:bodyPr/>
          <a:lstStyle/>
          <a:p>
            <a:fld id="{A358EEE2-36F2-465F-AD6A-DD1699CB9FE5}" type="slidenum">
              <a:rPr lang="en-US" smtClean="0"/>
              <a:t>‹#›</a:t>
            </a:fld>
            <a:endParaRPr lang="en-US"/>
          </a:p>
        </p:txBody>
      </p:sp>
      <p:sp>
        <p:nvSpPr>
          <p:cNvPr id="8" name="Text Placeholder 7">
            <a:extLst>
              <a:ext uri="{FF2B5EF4-FFF2-40B4-BE49-F238E27FC236}">
                <a16:creationId xmlns:a16="http://schemas.microsoft.com/office/drawing/2014/main" id="{72DFE69A-60DD-4B1D-B9E1-092F2D445B35}"/>
              </a:ext>
            </a:extLst>
          </p:cNvPr>
          <p:cNvSpPr>
            <a:spLocks noGrp="1"/>
          </p:cNvSpPr>
          <p:nvPr>
            <p:ph type="body" sz="quarter" idx="13" hasCustomPrompt="1"/>
          </p:nvPr>
        </p:nvSpPr>
        <p:spPr>
          <a:xfrm>
            <a:off x="533399" y="5638800"/>
            <a:ext cx="11125200" cy="704850"/>
          </a:xfrm>
        </p:spPr>
        <p:txBody>
          <a:bodyPr anchor="b">
            <a:normAutofit/>
          </a:bodyPr>
          <a:lstStyle>
            <a:lvl1pPr>
              <a:defRPr sz="1050">
                <a:solidFill>
                  <a:schemeClr val="bg2">
                    <a:lumMod val="50000"/>
                  </a:schemeClr>
                </a:solidFill>
              </a:defRPr>
            </a:lvl1pPr>
          </a:lstStyle>
          <a:p>
            <a:r>
              <a:rPr lang="en-US"/>
              <a:t>Cite Source: Author Last Name, Author First Name. “Title of Article,” Date of Publication, URL or page range. </a:t>
            </a:r>
          </a:p>
        </p:txBody>
      </p:sp>
      <p:sp>
        <p:nvSpPr>
          <p:cNvPr id="9" name="Footer Placeholder 4">
            <a:extLst>
              <a:ext uri="{FF2B5EF4-FFF2-40B4-BE49-F238E27FC236}">
                <a16:creationId xmlns:a16="http://schemas.microsoft.com/office/drawing/2014/main" id="{66436D1C-B1B6-4FF1-B1DB-25B03ED7C984}"/>
              </a:ext>
            </a:extLst>
          </p:cNvPr>
          <p:cNvSpPr>
            <a:spLocks noGrp="1"/>
          </p:cNvSpPr>
          <p:nvPr>
            <p:ph type="ftr" sz="quarter" idx="3"/>
          </p:nvPr>
        </p:nvSpPr>
        <p:spPr bwMode="gray">
          <a:xfrm>
            <a:off x="533400" y="6400800"/>
            <a:ext cx="7353300" cy="320675"/>
          </a:xfrm>
          <a:prstGeom prst="rect">
            <a:avLst/>
          </a:prstGeom>
        </p:spPr>
        <p:txBody>
          <a:bodyPr vert="horz" lIns="0" tIns="0" rIns="0" bIns="0" rtlCol="0" anchor="t"/>
          <a:lstStyle>
            <a:lvl1pPr algn="l">
              <a:defRPr sz="800">
                <a:solidFill>
                  <a:schemeClr val="tx1">
                    <a:tint val="75000"/>
                  </a:schemeClr>
                </a:solidFill>
              </a:defRPr>
            </a:lvl1pPr>
          </a:lstStyle>
          <a:p>
            <a:r>
              <a:rPr lang="en-US" dirty="0"/>
              <a:t>© 2023 Xcel Energy</a:t>
            </a:r>
          </a:p>
        </p:txBody>
      </p:sp>
    </p:spTree>
    <p:extLst>
      <p:ext uri="{BB962C8B-B14F-4D97-AF65-F5344CB8AC3E}">
        <p14:creationId xmlns:p14="http://schemas.microsoft.com/office/powerpoint/2010/main" val="199441111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70371F-EAD9-49F4-BC4B-6737A2490CBC}"/>
              </a:ext>
            </a:extLst>
          </p:cNvPr>
          <p:cNvSpPr>
            <a:spLocks noGrp="1"/>
          </p:cNvSpPr>
          <p:nvPr>
            <p:ph type="title" hasCustomPrompt="1"/>
          </p:nvPr>
        </p:nvSpPr>
        <p:spPr>
          <a:xfrm>
            <a:off x="533399" y="495300"/>
            <a:ext cx="3695701" cy="1206500"/>
          </a:xfrm>
        </p:spPr>
        <p:txBody>
          <a:bodyPr anchor="b"/>
          <a:lstStyle>
            <a:lvl1pPr>
              <a:defRPr sz="3200" cap="none">
                <a:solidFill>
                  <a:schemeClr val="accent3"/>
                </a:solidFill>
              </a:defRPr>
            </a:lvl1pPr>
          </a:lstStyle>
          <a:p>
            <a:r>
              <a:rPr lang="en-US"/>
              <a:t>Type Headline</a:t>
            </a:r>
          </a:p>
        </p:txBody>
      </p:sp>
      <p:sp>
        <p:nvSpPr>
          <p:cNvPr id="3" name="Picture Placeholder 2">
            <a:extLst>
              <a:ext uri="{FF2B5EF4-FFF2-40B4-BE49-F238E27FC236}">
                <a16:creationId xmlns:a16="http://schemas.microsoft.com/office/drawing/2014/main" id="{7C5B4A58-9192-401C-A274-773FE853BD2C}"/>
              </a:ext>
            </a:extLst>
          </p:cNvPr>
          <p:cNvSpPr>
            <a:spLocks noGrp="1"/>
          </p:cNvSpPr>
          <p:nvPr>
            <p:ph type="pic" idx="1"/>
          </p:nvPr>
        </p:nvSpPr>
        <p:spPr>
          <a:xfrm>
            <a:off x="4305300" y="495300"/>
            <a:ext cx="7353300" cy="5143500"/>
          </a:xfrm>
          <a:solidFill>
            <a:schemeClr val="bg1"/>
          </a:solidFill>
        </p:spPr>
        <p:txBody>
          <a:bodyPr bIns="274320" anchor="ctr">
            <a:normAutofit/>
          </a:bodyPr>
          <a:lstStyle>
            <a:lvl1pPr marL="0" indent="0" algn="ctr">
              <a:buNone/>
              <a:defRPr sz="16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DF792F92-AE8B-4665-8A29-0D85DD376CA6}"/>
              </a:ext>
            </a:extLst>
          </p:cNvPr>
          <p:cNvSpPr>
            <a:spLocks noGrp="1"/>
          </p:cNvSpPr>
          <p:nvPr>
            <p:ph type="body" sz="half" idx="2" hasCustomPrompt="1"/>
          </p:nvPr>
        </p:nvSpPr>
        <p:spPr>
          <a:xfrm>
            <a:off x="533398" y="1793875"/>
            <a:ext cx="3695701" cy="3844925"/>
          </a:xfrm>
        </p:spPr>
        <p:txBody>
          <a:bodyPr>
            <a:noAutofit/>
          </a:bodyPr>
          <a:lstStyle>
            <a:lvl1pPr marL="0" indent="0">
              <a:buNone/>
              <a:defRPr sz="2400" b="1">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Type subhead if needed to support headline | use sentence case</a:t>
            </a:r>
          </a:p>
        </p:txBody>
      </p:sp>
      <p:sp>
        <p:nvSpPr>
          <p:cNvPr id="5" name="Date Placeholder 4">
            <a:extLst>
              <a:ext uri="{FF2B5EF4-FFF2-40B4-BE49-F238E27FC236}">
                <a16:creationId xmlns:a16="http://schemas.microsoft.com/office/drawing/2014/main" id="{A7CC79A1-F809-4FC6-A5DB-5021B8E24687}"/>
              </a:ext>
            </a:extLst>
          </p:cNvPr>
          <p:cNvSpPr>
            <a:spLocks noGrp="1"/>
          </p:cNvSpPr>
          <p:nvPr>
            <p:ph type="dt" sz="half" idx="10"/>
          </p:nvPr>
        </p:nvSpPr>
        <p:spPr/>
        <p:txBody>
          <a:bodyPr/>
          <a:lstStyle/>
          <a:p>
            <a:fld id="{9A100C7E-84E9-40FD-AAA4-2CE3963C0875}" type="datetime1">
              <a:rPr lang="en-US" smtClean="0"/>
              <a:t>8/24/2023</a:t>
            </a:fld>
            <a:endParaRPr lang="en-US"/>
          </a:p>
        </p:txBody>
      </p:sp>
      <p:sp>
        <p:nvSpPr>
          <p:cNvPr id="7" name="Slide Number Placeholder 6">
            <a:extLst>
              <a:ext uri="{FF2B5EF4-FFF2-40B4-BE49-F238E27FC236}">
                <a16:creationId xmlns:a16="http://schemas.microsoft.com/office/drawing/2014/main" id="{273691F6-3AAB-4644-B389-DB5B3E3CD41A}"/>
              </a:ext>
            </a:extLst>
          </p:cNvPr>
          <p:cNvSpPr>
            <a:spLocks noGrp="1"/>
          </p:cNvSpPr>
          <p:nvPr>
            <p:ph type="sldNum" sz="quarter" idx="12"/>
          </p:nvPr>
        </p:nvSpPr>
        <p:spPr/>
        <p:txBody>
          <a:bodyPr/>
          <a:lstStyle/>
          <a:p>
            <a:fld id="{A358EEE2-36F2-465F-AD6A-DD1699CB9FE5}" type="slidenum">
              <a:rPr lang="en-US" smtClean="0"/>
              <a:t>‹#›</a:t>
            </a:fld>
            <a:endParaRPr lang="en-US"/>
          </a:p>
        </p:txBody>
      </p:sp>
      <p:sp>
        <p:nvSpPr>
          <p:cNvPr id="8" name="Text Placeholder 7">
            <a:extLst>
              <a:ext uri="{FF2B5EF4-FFF2-40B4-BE49-F238E27FC236}">
                <a16:creationId xmlns:a16="http://schemas.microsoft.com/office/drawing/2014/main" id="{D37AE28F-57B7-4F25-B51B-A345D60D175C}"/>
              </a:ext>
            </a:extLst>
          </p:cNvPr>
          <p:cNvSpPr>
            <a:spLocks noGrp="1"/>
          </p:cNvSpPr>
          <p:nvPr>
            <p:ph type="body" sz="quarter" idx="13" hasCustomPrompt="1"/>
          </p:nvPr>
        </p:nvSpPr>
        <p:spPr>
          <a:xfrm>
            <a:off x="533399" y="5638800"/>
            <a:ext cx="11125200" cy="704850"/>
          </a:xfrm>
        </p:spPr>
        <p:txBody>
          <a:bodyPr anchor="b">
            <a:normAutofit/>
          </a:bodyPr>
          <a:lstStyle>
            <a:lvl1pPr>
              <a:defRPr sz="1050">
                <a:solidFill>
                  <a:schemeClr val="bg2">
                    <a:lumMod val="50000"/>
                  </a:schemeClr>
                </a:solidFill>
              </a:defRPr>
            </a:lvl1pPr>
          </a:lstStyle>
          <a:p>
            <a:r>
              <a:rPr lang="en-US"/>
              <a:t>Cite Source: Author Last Name, Author First Name. “Title of Article,” Date of Publication, URL or page range. </a:t>
            </a:r>
          </a:p>
        </p:txBody>
      </p:sp>
      <p:sp>
        <p:nvSpPr>
          <p:cNvPr id="9" name="Footer Placeholder 4">
            <a:extLst>
              <a:ext uri="{FF2B5EF4-FFF2-40B4-BE49-F238E27FC236}">
                <a16:creationId xmlns:a16="http://schemas.microsoft.com/office/drawing/2014/main" id="{F501ADB6-0F50-4D3A-9114-350D1E65228C}"/>
              </a:ext>
            </a:extLst>
          </p:cNvPr>
          <p:cNvSpPr>
            <a:spLocks noGrp="1"/>
          </p:cNvSpPr>
          <p:nvPr>
            <p:ph type="ftr" sz="quarter" idx="3"/>
          </p:nvPr>
        </p:nvSpPr>
        <p:spPr bwMode="gray">
          <a:xfrm>
            <a:off x="533400" y="6400800"/>
            <a:ext cx="7353300" cy="320675"/>
          </a:xfrm>
          <a:prstGeom prst="rect">
            <a:avLst/>
          </a:prstGeom>
        </p:spPr>
        <p:txBody>
          <a:bodyPr vert="horz" lIns="0" tIns="0" rIns="0" bIns="0" rtlCol="0" anchor="t"/>
          <a:lstStyle>
            <a:lvl1pPr algn="l">
              <a:defRPr sz="800">
                <a:solidFill>
                  <a:schemeClr val="tx1">
                    <a:tint val="75000"/>
                  </a:schemeClr>
                </a:solidFill>
              </a:defRPr>
            </a:lvl1pPr>
          </a:lstStyle>
          <a:p>
            <a:r>
              <a:rPr lang="en-US" dirty="0"/>
              <a:t>© 2023 Xcel Energy</a:t>
            </a:r>
          </a:p>
        </p:txBody>
      </p:sp>
    </p:spTree>
    <p:extLst>
      <p:ext uri="{BB962C8B-B14F-4D97-AF65-F5344CB8AC3E}">
        <p14:creationId xmlns:p14="http://schemas.microsoft.com/office/powerpoint/2010/main" val="332530357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X Picture with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70371F-EAD9-49F4-BC4B-6737A2490CBC}"/>
              </a:ext>
            </a:extLst>
          </p:cNvPr>
          <p:cNvSpPr>
            <a:spLocks noGrp="1"/>
          </p:cNvSpPr>
          <p:nvPr>
            <p:ph type="title" hasCustomPrompt="1"/>
          </p:nvPr>
        </p:nvSpPr>
        <p:spPr>
          <a:xfrm>
            <a:off x="533399" y="495300"/>
            <a:ext cx="7353301" cy="596417"/>
          </a:xfrm>
        </p:spPr>
        <p:txBody>
          <a:bodyPr anchor="b"/>
          <a:lstStyle>
            <a:lvl1pPr>
              <a:defRPr sz="3200" cap="none">
                <a:solidFill>
                  <a:schemeClr val="accent3"/>
                </a:solidFill>
              </a:defRPr>
            </a:lvl1pPr>
          </a:lstStyle>
          <a:p>
            <a:r>
              <a:rPr lang="en-US"/>
              <a:t>Type Short 1-line Headline</a:t>
            </a:r>
          </a:p>
        </p:txBody>
      </p:sp>
      <p:sp>
        <p:nvSpPr>
          <p:cNvPr id="4" name="Text Placeholder 3">
            <a:extLst>
              <a:ext uri="{FF2B5EF4-FFF2-40B4-BE49-F238E27FC236}">
                <a16:creationId xmlns:a16="http://schemas.microsoft.com/office/drawing/2014/main" id="{DF792F92-AE8B-4665-8A29-0D85DD376CA6}"/>
              </a:ext>
            </a:extLst>
          </p:cNvPr>
          <p:cNvSpPr>
            <a:spLocks noGrp="1"/>
          </p:cNvSpPr>
          <p:nvPr>
            <p:ph type="body" sz="half" idx="2" hasCustomPrompt="1"/>
          </p:nvPr>
        </p:nvSpPr>
        <p:spPr>
          <a:xfrm>
            <a:off x="533400" y="1099337"/>
            <a:ext cx="7353300" cy="627743"/>
          </a:xfrm>
        </p:spPr>
        <p:txBody>
          <a:bodyPr>
            <a:noAutofit/>
          </a:bodyPr>
          <a:lstStyle>
            <a:lvl1pPr marL="0" indent="0">
              <a:buNone/>
              <a:defRPr sz="2400" b="1">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Type subhead if needed to support headline | use sentence case</a:t>
            </a:r>
          </a:p>
        </p:txBody>
      </p:sp>
      <p:sp>
        <p:nvSpPr>
          <p:cNvPr id="5" name="Date Placeholder 4">
            <a:extLst>
              <a:ext uri="{FF2B5EF4-FFF2-40B4-BE49-F238E27FC236}">
                <a16:creationId xmlns:a16="http://schemas.microsoft.com/office/drawing/2014/main" id="{A7CC79A1-F809-4FC6-A5DB-5021B8E24687}"/>
              </a:ext>
            </a:extLst>
          </p:cNvPr>
          <p:cNvSpPr>
            <a:spLocks noGrp="1"/>
          </p:cNvSpPr>
          <p:nvPr>
            <p:ph type="dt" sz="half" idx="10"/>
          </p:nvPr>
        </p:nvSpPr>
        <p:spPr/>
        <p:txBody>
          <a:bodyPr/>
          <a:lstStyle/>
          <a:p>
            <a:fld id="{0C3D75F6-364F-40DA-B1CB-4179B5712927}" type="datetime1">
              <a:rPr lang="en-US" smtClean="0"/>
              <a:t>8/24/2023</a:t>
            </a:fld>
            <a:endParaRPr lang="en-US"/>
          </a:p>
        </p:txBody>
      </p:sp>
      <p:sp>
        <p:nvSpPr>
          <p:cNvPr id="8" name="Picture Placeholder 7">
            <a:extLst>
              <a:ext uri="{FF2B5EF4-FFF2-40B4-BE49-F238E27FC236}">
                <a16:creationId xmlns:a16="http://schemas.microsoft.com/office/drawing/2014/main" id="{2B7680F8-8BD1-45DC-9BC2-A729DB3506C2}"/>
              </a:ext>
            </a:extLst>
          </p:cNvPr>
          <p:cNvSpPr>
            <a:spLocks noGrp="1"/>
          </p:cNvSpPr>
          <p:nvPr>
            <p:ph type="pic" idx="13"/>
          </p:nvPr>
        </p:nvSpPr>
        <p:spPr bwMode="gray">
          <a:xfrm>
            <a:off x="8261350" y="0"/>
            <a:ext cx="3930650" cy="6857999"/>
          </a:xfrm>
          <a:custGeom>
            <a:avLst/>
            <a:gdLst>
              <a:gd name="connsiteX0" fmla="*/ 2869866 w 3930650"/>
              <a:gd name="connsiteY0" fmla="*/ 0 h 6857999"/>
              <a:gd name="connsiteX1" fmla="*/ 3930650 w 3930650"/>
              <a:gd name="connsiteY1" fmla="*/ 0 h 6857999"/>
              <a:gd name="connsiteX2" fmla="*/ 3930650 w 3930650"/>
              <a:gd name="connsiteY2" fmla="*/ 6857999 h 6857999"/>
              <a:gd name="connsiteX3" fmla="*/ 1710755 w 3930650"/>
              <a:gd name="connsiteY3" fmla="*/ 6857999 h 6857999"/>
              <a:gd name="connsiteX4" fmla="*/ 0 w 3930650"/>
              <a:gd name="connsiteY4" fmla="*/ 3346450 h 68579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30650" h="6857999">
                <a:moveTo>
                  <a:pt x="2869866" y="0"/>
                </a:moveTo>
                <a:lnTo>
                  <a:pt x="3930650" y="0"/>
                </a:lnTo>
                <a:lnTo>
                  <a:pt x="3930650" y="6857999"/>
                </a:lnTo>
                <a:lnTo>
                  <a:pt x="1710755" y="6857999"/>
                </a:lnTo>
                <a:lnTo>
                  <a:pt x="0" y="3346450"/>
                </a:lnTo>
                <a:close/>
              </a:path>
            </a:pathLst>
          </a:custGeom>
          <a:solidFill>
            <a:schemeClr val="bg1"/>
          </a:solidFill>
        </p:spPr>
        <p:txBody>
          <a:bodyPr wrap="square" lIns="182880" bIns="457200" anchor="ctr">
            <a:noAutofit/>
          </a:bodyPr>
          <a:lstStyle>
            <a:lvl1pPr algn="ctr">
              <a:defRPr sz="1600"/>
            </a:lvl1pPr>
          </a:lstStyle>
          <a:p>
            <a:r>
              <a:rPr lang="en-US"/>
              <a:t>Click icon to add picture</a:t>
            </a:r>
          </a:p>
        </p:txBody>
      </p:sp>
      <p:sp>
        <p:nvSpPr>
          <p:cNvPr id="9" name="Content Placeholder 2">
            <a:extLst>
              <a:ext uri="{FF2B5EF4-FFF2-40B4-BE49-F238E27FC236}">
                <a16:creationId xmlns:a16="http://schemas.microsoft.com/office/drawing/2014/main" id="{0408D3D2-785D-491F-A471-E6598B155BDF}"/>
              </a:ext>
            </a:extLst>
          </p:cNvPr>
          <p:cNvSpPr>
            <a:spLocks noGrp="1"/>
          </p:cNvSpPr>
          <p:nvPr>
            <p:ph sz="half" idx="1"/>
          </p:nvPr>
        </p:nvSpPr>
        <p:spPr>
          <a:xfrm>
            <a:off x="533400" y="1825625"/>
            <a:ext cx="7353300" cy="3813175"/>
          </a:xfrm>
        </p:spPr>
        <p:txBody>
          <a:bodyPr/>
          <a:lstStyle>
            <a:lvl3pPr>
              <a:defRPr sz="1800"/>
            </a:lvl3pPr>
            <a:lvl4pPr>
              <a:defRPr sz="18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ext Placeholder 7">
            <a:extLst>
              <a:ext uri="{FF2B5EF4-FFF2-40B4-BE49-F238E27FC236}">
                <a16:creationId xmlns:a16="http://schemas.microsoft.com/office/drawing/2014/main" id="{252E4847-5303-4E42-BBEF-9654227CDCEC}"/>
              </a:ext>
            </a:extLst>
          </p:cNvPr>
          <p:cNvSpPr>
            <a:spLocks noGrp="1"/>
          </p:cNvSpPr>
          <p:nvPr>
            <p:ph type="body" sz="quarter" idx="14" hasCustomPrompt="1"/>
          </p:nvPr>
        </p:nvSpPr>
        <p:spPr>
          <a:xfrm>
            <a:off x="533399" y="5638800"/>
            <a:ext cx="11125200" cy="704850"/>
          </a:xfrm>
        </p:spPr>
        <p:txBody>
          <a:bodyPr anchor="b">
            <a:normAutofit/>
          </a:bodyPr>
          <a:lstStyle>
            <a:lvl1pPr>
              <a:defRPr sz="1050">
                <a:solidFill>
                  <a:schemeClr val="bg2">
                    <a:lumMod val="50000"/>
                  </a:schemeClr>
                </a:solidFill>
              </a:defRPr>
            </a:lvl1pPr>
          </a:lstStyle>
          <a:p>
            <a:r>
              <a:rPr lang="en-US"/>
              <a:t>Cite Source: Author Last Name, Author First Name. “Title of Article,” Date of Publication, URL or page range. </a:t>
            </a:r>
          </a:p>
        </p:txBody>
      </p:sp>
      <p:sp>
        <p:nvSpPr>
          <p:cNvPr id="11" name="Footer Placeholder 4">
            <a:extLst>
              <a:ext uri="{FF2B5EF4-FFF2-40B4-BE49-F238E27FC236}">
                <a16:creationId xmlns:a16="http://schemas.microsoft.com/office/drawing/2014/main" id="{F3A68C0F-0B40-46AB-B200-61C07FA90D05}"/>
              </a:ext>
            </a:extLst>
          </p:cNvPr>
          <p:cNvSpPr>
            <a:spLocks noGrp="1"/>
          </p:cNvSpPr>
          <p:nvPr>
            <p:ph type="ftr" sz="quarter" idx="3"/>
          </p:nvPr>
        </p:nvSpPr>
        <p:spPr bwMode="gray">
          <a:xfrm>
            <a:off x="533400" y="6400800"/>
            <a:ext cx="7353300" cy="320675"/>
          </a:xfrm>
          <a:prstGeom prst="rect">
            <a:avLst/>
          </a:prstGeom>
        </p:spPr>
        <p:txBody>
          <a:bodyPr vert="horz" lIns="0" tIns="0" rIns="0" bIns="0" rtlCol="0" anchor="t"/>
          <a:lstStyle>
            <a:lvl1pPr algn="l">
              <a:defRPr sz="800">
                <a:solidFill>
                  <a:schemeClr val="tx1">
                    <a:tint val="75000"/>
                  </a:schemeClr>
                </a:solidFill>
              </a:defRPr>
            </a:lvl1pPr>
          </a:lstStyle>
          <a:p>
            <a:r>
              <a:rPr lang="en-US" dirty="0"/>
              <a:t>© 2023 Xcel Energy</a:t>
            </a:r>
          </a:p>
        </p:txBody>
      </p:sp>
      <p:sp>
        <p:nvSpPr>
          <p:cNvPr id="12" name="Slide Number Placeholder 6">
            <a:extLst>
              <a:ext uri="{FF2B5EF4-FFF2-40B4-BE49-F238E27FC236}">
                <a16:creationId xmlns:a16="http://schemas.microsoft.com/office/drawing/2014/main" id="{D4EFF208-1E53-4020-B196-858F436A1C33}"/>
              </a:ext>
            </a:extLst>
          </p:cNvPr>
          <p:cNvSpPr>
            <a:spLocks noGrp="1"/>
          </p:cNvSpPr>
          <p:nvPr>
            <p:ph type="sldNum" sz="quarter" idx="12"/>
          </p:nvPr>
        </p:nvSpPr>
        <p:spPr>
          <a:xfrm>
            <a:off x="7962900" y="6400800"/>
            <a:ext cx="3695700" cy="320675"/>
          </a:xfrm>
        </p:spPr>
        <p:txBody>
          <a:bodyPr/>
          <a:lstStyle>
            <a:lvl1pPr>
              <a:defRPr>
                <a:solidFill>
                  <a:schemeClr val="bg1"/>
                </a:solidFill>
              </a:defRPr>
            </a:lvl1pPr>
          </a:lstStyle>
          <a:p>
            <a:fld id="{A358EEE2-36F2-465F-AD6A-DD1699CB9FE5}" type="slidenum">
              <a:rPr lang="en-US" smtClean="0"/>
              <a:pPr/>
              <a:t>‹#›</a:t>
            </a:fld>
            <a:endParaRPr lang="en-US"/>
          </a:p>
        </p:txBody>
      </p:sp>
    </p:spTree>
    <p:extLst>
      <p:ext uri="{BB962C8B-B14F-4D97-AF65-F5344CB8AC3E}">
        <p14:creationId xmlns:p14="http://schemas.microsoft.com/office/powerpoint/2010/main" val="23207925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4AD3BC3-2DD2-4CA7-B8FD-992156AFFDD2}"/>
              </a:ext>
            </a:extLst>
          </p:cNvPr>
          <p:cNvSpPr>
            <a:spLocks noGrp="1"/>
          </p:cNvSpPr>
          <p:nvPr>
            <p:ph type="title"/>
          </p:nvPr>
        </p:nvSpPr>
        <p:spPr bwMode="gray">
          <a:xfrm>
            <a:off x="533399" y="495300"/>
            <a:ext cx="11125201" cy="596417"/>
          </a:xfrm>
          <a:prstGeom prst="rect">
            <a:avLst/>
          </a:prstGeom>
        </p:spPr>
        <p:txBody>
          <a:bodyPr vert="horz" lIns="0" tIns="0" rIns="0" bIns="0" rtlCol="0" anchor="b">
            <a:noAutofit/>
          </a:bodyPr>
          <a:lstStyle/>
          <a:p>
            <a:r>
              <a:rPr lang="en-US"/>
              <a:t>Click to edit Master title style</a:t>
            </a:r>
          </a:p>
        </p:txBody>
      </p:sp>
      <p:sp>
        <p:nvSpPr>
          <p:cNvPr id="3" name="Text Placeholder 2">
            <a:extLst>
              <a:ext uri="{FF2B5EF4-FFF2-40B4-BE49-F238E27FC236}">
                <a16:creationId xmlns:a16="http://schemas.microsoft.com/office/drawing/2014/main" id="{EDCD1D72-D26D-49C5-9A6C-25E2B5304139}"/>
              </a:ext>
            </a:extLst>
          </p:cNvPr>
          <p:cNvSpPr>
            <a:spLocks noGrp="1"/>
          </p:cNvSpPr>
          <p:nvPr>
            <p:ph type="body" idx="1"/>
          </p:nvPr>
        </p:nvSpPr>
        <p:spPr bwMode="gray">
          <a:xfrm>
            <a:off x="533400" y="1793875"/>
            <a:ext cx="11125200" cy="3837305"/>
          </a:xfrm>
          <a:prstGeom prst="rect">
            <a:avLst/>
          </a:prstGeom>
        </p:spPr>
        <p:txBody>
          <a:bodyPr vert="horz" lIns="0" tIns="0" rIns="0" bIns="0" rtlCol="0">
            <a:noAutofit/>
          </a:bodyPr>
          <a:lstStyle/>
          <a:p>
            <a:pPr lvl="0"/>
            <a:r>
              <a:rPr lang="en-US"/>
              <a:t>Click to edit Master text styles</a:t>
            </a:r>
          </a:p>
          <a:p>
            <a:pPr lvl="1"/>
            <a:r>
              <a:rPr lang="en-US"/>
              <a:t>Second level</a:t>
            </a:r>
          </a:p>
          <a:p>
            <a:pPr lvl="3"/>
            <a:r>
              <a:rPr lang="en-US"/>
              <a:t>Third level</a:t>
            </a:r>
          </a:p>
          <a:p>
            <a:pPr lvl="8"/>
            <a:r>
              <a:rPr lang="en-US"/>
              <a:t>Fourth level</a:t>
            </a:r>
          </a:p>
          <a:p>
            <a:pPr lvl="5"/>
            <a:r>
              <a:rPr lang="en-US"/>
              <a:t>Fifth level</a:t>
            </a:r>
          </a:p>
        </p:txBody>
      </p:sp>
      <p:sp>
        <p:nvSpPr>
          <p:cNvPr id="4" name="Date Placeholder 3">
            <a:extLst>
              <a:ext uri="{FF2B5EF4-FFF2-40B4-BE49-F238E27FC236}">
                <a16:creationId xmlns:a16="http://schemas.microsoft.com/office/drawing/2014/main" id="{8FB0DF05-72C8-4EC6-8915-BAE4E613499B}"/>
              </a:ext>
            </a:extLst>
          </p:cNvPr>
          <p:cNvSpPr>
            <a:spLocks noGrp="1"/>
          </p:cNvSpPr>
          <p:nvPr>
            <p:ph type="dt" sz="half" idx="2"/>
          </p:nvPr>
        </p:nvSpPr>
        <p:spPr bwMode="gray">
          <a:xfrm>
            <a:off x="228600" y="7057390"/>
            <a:ext cx="2743200" cy="365125"/>
          </a:xfrm>
          <a:prstGeom prst="rect">
            <a:avLst/>
          </a:prstGeom>
        </p:spPr>
        <p:txBody>
          <a:bodyPr vert="horz" lIns="0" tIns="0" rIns="0" bIns="0" rtlCol="0" anchor="ctr"/>
          <a:lstStyle>
            <a:lvl1pPr algn="l">
              <a:defRPr sz="1200">
                <a:solidFill>
                  <a:schemeClr val="tx1">
                    <a:tint val="75000"/>
                    <a:alpha val="0"/>
                  </a:schemeClr>
                </a:solidFill>
              </a:defRPr>
            </a:lvl1pPr>
          </a:lstStyle>
          <a:p>
            <a:fld id="{F54C7924-324F-4E02-96B1-FA6D31601A29}" type="datetime1">
              <a:rPr lang="en-US" smtClean="0"/>
              <a:t>8/24/2023</a:t>
            </a:fld>
            <a:endParaRPr lang="en-US"/>
          </a:p>
        </p:txBody>
      </p:sp>
      <p:sp>
        <p:nvSpPr>
          <p:cNvPr id="6" name="Slide Number Placeholder 5">
            <a:extLst>
              <a:ext uri="{FF2B5EF4-FFF2-40B4-BE49-F238E27FC236}">
                <a16:creationId xmlns:a16="http://schemas.microsoft.com/office/drawing/2014/main" id="{311741A6-1415-4591-87BB-DAAD04193F98}"/>
              </a:ext>
            </a:extLst>
          </p:cNvPr>
          <p:cNvSpPr>
            <a:spLocks noGrp="1"/>
          </p:cNvSpPr>
          <p:nvPr>
            <p:ph type="sldNum" sz="quarter" idx="4"/>
          </p:nvPr>
        </p:nvSpPr>
        <p:spPr bwMode="gray">
          <a:xfrm>
            <a:off x="7962900" y="6400800"/>
            <a:ext cx="3695700" cy="320675"/>
          </a:xfrm>
          <a:prstGeom prst="rect">
            <a:avLst/>
          </a:prstGeom>
        </p:spPr>
        <p:txBody>
          <a:bodyPr vert="horz" lIns="0" tIns="0" rIns="0" bIns="0" rtlCol="0" anchor="t"/>
          <a:lstStyle>
            <a:lvl1pPr algn="r">
              <a:defRPr sz="800">
                <a:solidFill>
                  <a:schemeClr val="bg1">
                    <a:lumMod val="50000"/>
                  </a:schemeClr>
                </a:solidFill>
              </a:defRPr>
            </a:lvl1pPr>
          </a:lstStyle>
          <a:p>
            <a:fld id="{A358EEE2-36F2-465F-AD6A-DD1699CB9FE5}" type="slidenum">
              <a:rPr lang="en-US" smtClean="0"/>
              <a:pPr/>
              <a:t>‹#›</a:t>
            </a:fld>
            <a:endParaRPr lang="en-US"/>
          </a:p>
        </p:txBody>
      </p:sp>
      <p:sp>
        <p:nvSpPr>
          <p:cNvPr id="7" name="Footer Placeholder 4">
            <a:extLst>
              <a:ext uri="{FF2B5EF4-FFF2-40B4-BE49-F238E27FC236}">
                <a16:creationId xmlns:a16="http://schemas.microsoft.com/office/drawing/2014/main" id="{8F1E4129-FF25-4760-AA71-7CAD6B0680CB}"/>
              </a:ext>
            </a:extLst>
          </p:cNvPr>
          <p:cNvSpPr>
            <a:spLocks noGrp="1"/>
          </p:cNvSpPr>
          <p:nvPr>
            <p:ph type="ftr" sz="quarter" idx="3"/>
          </p:nvPr>
        </p:nvSpPr>
        <p:spPr bwMode="gray">
          <a:xfrm>
            <a:off x="533400" y="6400800"/>
            <a:ext cx="7353300" cy="320675"/>
          </a:xfrm>
          <a:prstGeom prst="rect">
            <a:avLst/>
          </a:prstGeom>
        </p:spPr>
        <p:txBody>
          <a:bodyPr vert="horz" lIns="0" tIns="0" rIns="0" bIns="0" rtlCol="0" anchor="t"/>
          <a:lstStyle>
            <a:lvl1pPr algn="l">
              <a:defRPr sz="800">
                <a:solidFill>
                  <a:schemeClr val="bg1"/>
                </a:solidFill>
              </a:defRPr>
            </a:lvl1pPr>
          </a:lstStyle>
          <a:p>
            <a:r>
              <a:rPr lang="en-US" dirty="0"/>
              <a:t>© 2023 Xcel Energy</a:t>
            </a:r>
          </a:p>
        </p:txBody>
      </p:sp>
    </p:spTree>
    <p:extLst>
      <p:ext uri="{BB962C8B-B14F-4D97-AF65-F5344CB8AC3E}">
        <p14:creationId xmlns:p14="http://schemas.microsoft.com/office/powerpoint/2010/main" val="309558950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Lst>
  <p:hf hdr="0" dt="0"/>
  <p:txStyles>
    <p:titleStyle>
      <a:lvl1pPr algn="l" defTabSz="914400" rtl="0" eaLnBrk="1" latinLnBrk="0" hangingPunct="1">
        <a:lnSpc>
          <a:spcPct val="85000"/>
        </a:lnSpc>
        <a:spcBef>
          <a:spcPct val="0"/>
        </a:spcBef>
        <a:buNone/>
        <a:defRPr sz="3000" b="1" kern="1200" cap="all" baseline="0">
          <a:solidFill>
            <a:schemeClr val="accent3"/>
          </a:solidFill>
          <a:latin typeface="+mj-lt"/>
          <a:ea typeface="+mj-ea"/>
          <a:cs typeface="Arial" panose="020B0604020202020204" pitchFamily="34" charset="0"/>
        </a:defRPr>
      </a:lvl1pPr>
    </p:titleStyle>
    <p:bodyStyle>
      <a:lvl1pPr marL="0" indent="0" algn="l" defTabSz="914400" rtl="0" eaLnBrk="1" latinLnBrk="0" hangingPunct="1">
        <a:lnSpc>
          <a:spcPct val="90000"/>
        </a:lnSpc>
        <a:spcBef>
          <a:spcPts val="1200"/>
        </a:spcBef>
        <a:spcAft>
          <a:spcPts val="600"/>
        </a:spcAft>
        <a:buFont typeface="Georgia Pro" panose="02040502050405020303" pitchFamily="18" charset="0"/>
        <a:buChar char="​"/>
        <a:defRPr sz="2200" kern="1200">
          <a:solidFill>
            <a:schemeClr val="tx1"/>
          </a:solidFill>
          <a:latin typeface="+mn-lt"/>
          <a:ea typeface="+mn-ea"/>
          <a:cs typeface="+mn-cs"/>
        </a:defRPr>
      </a:lvl1pPr>
      <a:lvl2pPr marL="228600" indent="-228600" algn="l" defTabSz="914400" rtl="0" eaLnBrk="1" latinLnBrk="0" hangingPunct="1">
        <a:lnSpc>
          <a:spcPct val="90000"/>
        </a:lnSpc>
        <a:spcBef>
          <a:spcPts val="600"/>
        </a:spcBef>
        <a:spcAft>
          <a:spcPts val="600"/>
        </a:spcAft>
        <a:buFont typeface="Arial" panose="020B0604020202020204" pitchFamily="34" charset="0"/>
        <a:buChar char="•"/>
        <a:defRPr sz="2000" kern="1200">
          <a:solidFill>
            <a:schemeClr val="tx1"/>
          </a:solidFill>
          <a:latin typeface="+mn-lt"/>
          <a:ea typeface="+mn-ea"/>
          <a:cs typeface="+mn-cs"/>
        </a:defRPr>
      </a:lvl2pPr>
      <a:lvl3pPr marL="457200" indent="-228600" algn="l" defTabSz="914400" rtl="0" eaLnBrk="1" latinLnBrk="0" hangingPunct="1">
        <a:lnSpc>
          <a:spcPct val="90000"/>
        </a:lnSpc>
        <a:spcBef>
          <a:spcPts val="600"/>
        </a:spcBef>
        <a:spcAft>
          <a:spcPts val="600"/>
        </a:spcAft>
        <a:buFont typeface="Symbol" panose="05050102010706020507" pitchFamily="18" charset="2"/>
        <a:buChar char="-"/>
        <a:defRPr sz="2000" kern="1200">
          <a:solidFill>
            <a:schemeClr val="tx1"/>
          </a:solidFill>
          <a:latin typeface="+mn-lt"/>
          <a:ea typeface="+mn-ea"/>
          <a:cs typeface="+mn-cs"/>
        </a:defRPr>
      </a:lvl3pPr>
      <a:lvl4pPr marL="457200" indent="-228600" algn="l" defTabSz="914400" rtl="0" eaLnBrk="1" latinLnBrk="0" hangingPunct="1">
        <a:lnSpc>
          <a:spcPct val="90000"/>
        </a:lnSpc>
        <a:spcBef>
          <a:spcPts val="600"/>
        </a:spcBef>
        <a:spcAft>
          <a:spcPts val="600"/>
        </a:spcAft>
        <a:buFont typeface="Symbol" panose="05050102010706020507" pitchFamily="18" charset="2"/>
        <a:buChar char="-"/>
        <a:defRPr sz="2000" kern="1200">
          <a:solidFill>
            <a:schemeClr val="tx1"/>
          </a:solidFill>
          <a:latin typeface="+mn-lt"/>
          <a:ea typeface="+mn-ea"/>
          <a:cs typeface="+mn-cs"/>
        </a:defRPr>
      </a:lvl4pPr>
      <a:lvl5pPr marL="457200" indent="-228600" algn="l" defTabSz="914400" rtl="0" eaLnBrk="1" latinLnBrk="0" hangingPunct="1">
        <a:lnSpc>
          <a:spcPct val="90000"/>
        </a:lnSpc>
        <a:spcBef>
          <a:spcPts val="600"/>
        </a:spcBef>
        <a:spcAft>
          <a:spcPts val="600"/>
        </a:spcAft>
        <a:buFont typeface="Symbol" panose="05050102010706020507" pitchFamily="18" charset="2"/>
        <a:buChar char="-"/>
        <a:defRPr sz="2200" kern="1200">
          <a:solidFill>
            <a:schemeClr val="tx1"/>
          </a:solidFill>
          <a:latin typeface="+mn-lt"/>
          <a:ea typeface="+mn-ea"/>
          <a:cs typeface="+mn-cs"/>
        </a:defRPr>
      </a:lvl5pPr>
      <a:lvl6pPr marL="457200" indent="-228600" algn="l" defTabSz="914400" rtl="0" eaLnBrk="1" latinLnBrk="0" hangingPunct="1">
        <a:lnSpc>
          <a:spcPct val="90000"/>
        </a:lnSpc>
        <a:spcBef>
          <a:spcPts val="600"/>
        </a:spcBef>
        <a:spcAft>
          <a:spcPts val="600"/>
        </a:spcAft>
        <a:buFont typeface="Symbol" panose="05050102010706020507" pitchFamily="18" charset="2"/>
        <a:buChar char="-"/>
        <a:defRPr sz="1400" kern="1200">
          <a:solidFill>
            <a:schemeClr val="tx1"/>
          </a:solidFill>
          <a:latin typeface="+mn-lt"/>
          <a:ea typeface="+mn-ea"/>
          <a:cs typeface="+mn-cs"/>
        </a:defRPr>
      </a:lvl6pPr>
      <a:lvl7pPr marL="457200" indent="-228600" algn="l" defTabSz="914400" rtl="0" eaLnBrk="1" latinLnBrk="0" hangingPunct="1">
        <a:lnSpc>
          <a:spcPct val="90000"/>
        </a:lnSpc>
        <a:spcBef>
          <a:spcPts val="600"/>
        </a:spcBef>
        <a:spcAft>
          <a:spcPts val="600"/>
        </a:spcAft>
        <a:buFont typeface="Symbol" panose="05050102010706020507" pitchFamily="18" charset="2"/>
        <a:buChar char="-"/>
        <a:defRPr sz="2200" kern="1200">
          <a:solidFill>
            <a:schemeClr val="tx1"/>
          </a:solidFill>
          <a:latin typeface="+mn-lt"/>
          <a:ea typeface="+mn-ea"/>
          <a:cs typeface="+mn-cs"/>
        </a:defRPr>
      </a:lvl7pPr>
      <a:lvl8pPr marL="457200" indent="-228600" algn="l" defTabSz="914400" rtl="0" eaLnBrk="1" latinLnBrk="0" hangingPunct="1">
        <a:lnSpc>
          <a:spcPct val="90000"/>
        </a:lnSpc>
        <a:spcBef>
          <a:spcPts val="600"/>
        </a:spcBef>
        <a:spcAft>
          <a:spcPts val="600"/>
        </a:spcAft>
        <a:buFont typeface="Symbol" panose="05050102010706020507" pitchFamily="18" charset="2"/>
        <a:buChar char="-"/>
        <a:defRPr sz="2200" kern="1200">
          <a:solidFill>
            <a:schemeClr val="tx1"/>
          </a:solidFill>
          <a:latin typeface="+mn-lt"/>
          <a:ea typeface="+mn-ea"/>
          <a:cs typeface="+mn-cs"/>
        </a:defRPr>
      </a:lvl8pPr>
      <a:lvl9pPr marL="457200" indent="-228600" algn="l" defTabSz="914400" rtl="0" eaLnBrk="1" latinLnBrk="0" hangingPunct="1">
        <a:lnSpc>
          <a:spcPct val="90000"/>
        </a:lnSpc>
        <a:spcBef>
          <a:spcPts val="600"/>
        </a:spcBef>
        <a:spcAft>
          <a:spcPts val="600"/>
        </a:spcAft>
        <a:buFont typeface="Symbol" panose="05050102010706020507" pitchFamily="18" charset="2"/>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9">
          <p15:clr>
            <a:srgbClr val="F26B43"/>
          </p15:clr>
        </p15:guide>
        <p15:guide id="40" pos="7680">
          <p15:clr>
            <a:srgbClr val="F26B43"/>
          </p15:clr>
        </p15:guide>
        <p15:guide id="41" pos="336">
          <p15:clr>
            <a:srgbClr val="F26B43"/>
          </p15:clr>
        </p15:guide>
        <p15:guide id="42" pos="2664">
          <p15:clr>
            <a:srgbClr val="F26B43"/>
          </p15:clr>
        </p15:guide>
        <p15:guide id="43" pos="2712">
          <p15:clr>
            <a:srgbClr val="F26B43"/>
          </p15:clr>
        </p15:guide>
        <p15:guide id="44" pos="4968">
          <p15:clr>
            <a:srgbClr val="F26B43"/>
          </p15:clr>
        </p15:guide>
        <p15:guide id="45" pos="5016">
          <p15:clr>
            <a:srgbClr val="F26B43"/>
          </p15:clr>
        </p15:guide>
        <p15:guide id="46" pos="7344">
          <p15:clr>
            <a:srgbClr val="F26B43"/>
          </p15:clr>
        </p15:guide>
        <p15:guide id="47" orient="horz">
          <p15:clr>
            <a:srgbClr val="F26B43"/>
          </p15:clr>
        </p15:guide>
        <p15:guide id="48" orient="horz" pos="4320">
          <p15:clr>
            <a:srgbClr val="F26B43"/>
          </p15:clr>
        </p15:guide>
        <p15:guide id="49" orient="horz" pos="312">
          <p15:clr>
            <a:srgbClr val="F26B43"/>
          </p15:clr>
        </p15:guide>
        <p15:guide id="50" orient="horz" pos="1072">
          <p15:clr>
            <a:srgbClr val="F26B43"/>
          </p15:clr>
        </p15:guide>
        <p15:guide id="51" orient="horz" pos="1130">
          <p15:clr>
            <a:srgbClr val="F26B43"/>
          </p15:clr>
        </p15:guide>
        <p15:guide id="52" orient="horz" pos="2059">
          <p15:clr>
            <a:srgbClr val="F26B43"/>
          </p15:clr>
        </p15:guide>
        <p15:guide id="53" orient="horz" pos="3552">
          <p15:clr>
            <a:srgbClr val="A4A3A4"/>
          </p15:clr>
        </p15:guide>
        <p15:guide id="54" orient="horz" pos="3048">
          <p15:clr>
            <a:srgbClr val="F26B43"/>
          </p15:clr>
        </p15:guide>
        <p15:guide id="55" orient="horz" pos="3103">
          <p15:clr>
            <a:srgbClr val="F26B43"/>
          </p15:clr>
        </p15:guide>
        <p15:guide id="56" orient="horz" pos="4032">
          <p15:clr>
            <a:srgbClr val="F26B43"/>
          </p15:clr>
        </p15:guide>
        <p15:guide id="57" orient="horz" pos="216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5BD15818-7E41-42CF-AEF5-B829A80DC8B0}"/>
              </a:ext>
            </a:extLst>
          </p:cNvPr>
          <p:cNvSpPr>
            <a:spLocks noGrp="1"/>
          </p:cNvSpPr>
          <p:nvPr>
            <p:ph type="title"/>
          </p:nvPr>
        </p:nvSpPr>
        <p:spPr/>
        <p:txBody>
          <a:bodyPr/>
          <a:lstStyle/>
          <a:p>
            <a:r>
              <a:rPr lang="en-US" dirty="0"/>
              <a:t>Action Plan Introduction</a:t>
            </a:r>
          </a:p>
        </p:txBody>
      </p:sp>
      <p:sp>
        <p:nvSpPr>
          <p:cNvPr id="4" name="Footer Placeholder 3">
            <a:extLst>
              <a:ext uri="{FF2B5EF4-FFF2-40B4-BE49-F238E27FC236}">
                <a16:creationId xmlns:a16="http://schemas.microsoft.com/office/drawing/2014/main" id="{AB76C28A-4410-4149-A2BF-F352109F1625}"/>
              </a:ext>
            </a:extLst>
          </p:cNvPr>
          <p:cNvSpPr>
            <a:spLocks noGrp="1"/>
          </p:cNvSpPr>
          <p:nvPr>
            <p:ph type="ftr" sz="quarter" idx="3"/>
          </p:nvPr>
        </p:nvSpPr>
        <p:spPr>
          <a:xfrm>
            <a:off x="533400" y="6400800"/>
            <a:ext cx="7353300" cy="32067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7F7F7F"/>
                </a:solidFill>
                <a:effectLst/>
                <a:uLnTx/>
                <a:uFillTx/>
                <a:latin typeface="Arial" panose="020B0604020202020204"/>
                <a:ea typeface="+mn-ea"/>
                <a:cs typeface="+mn-cs"/>
              </a:rPr>
              <a:t>© 2023 Xcel Energy</a:t>
            </a:r>
          </a:p>
        </p:txBody>
      </p:sp>
      <p:sp>
        <p:nvSpPr>
          <p:cNvPr id="5" name="Slide Number Placeholder 4">
            <a:extLst>
              <a:ext uri="{FF2B5EF4-FFF2-40B4-BE49-F238E27FC236}">
                <a16:creationId xmlns:a16="http://schemas.microsoft.com/office/drawing/2014/main" id="{8E5B8FFD-7EE5-40F4-B1CA-21982BA85333}"/>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358EEE2-36F2-465F-AD6A-DD1699CB9FE5}" type="slidenum">
              <a:rPr kumimoji="0" lang="en-US" sz="800" b="0" i="0" u="none" strike="noStrike" kern="1200" cap="none" spc="0" normalizeH="0" baseline="0" noProof="0" smtClean="0">
                <a:ln>
                  <a:noFill/>
                </a:ln>
                <a:solidFill>
                  <a:prstClr val="white">
                    <a:lumMod val="50000"/>
                  </a:prstClr>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800" b="0" i="0" u="none" strike="noStrike" kern="1200" cap="none" spc="0" normalizeH="0" baseline="0" noProof="0">
              <a:ln>
                <a:noFill/>
              </a:ln>
              <a:solidFill>
                <a:prstClr val="white">
                  <a:lumMod val="50000"/>
                </a:prstClr>
              </a:solidFill>
              <a:effectLst/>
              <a:uLnTx/>
              <a:uFillTx/>
              <a:latin typeface="Arial" panose="020B0604020202020204"/>
              <a:ea typeface="+mn-ea"/>
              <a:cs typeface="+mn-cs"/>
            </a:endParaRPr>
          </a:p>
        </p:txBody>
      </p:sp>
      <p:sp>
        <p:nvSpPr>
          <p:cNvPr id="12" name="Subtitle 11">
            <a:extLst>
              <a:ext uri="{FF2B5EF4-FFF2-40B4-BE49-F238E27FC236}">
                <a16:creationId xmlns:a16="http://schemas.microsoft.com/office/drawing/2014/main" id="{4DFE3B28-1072-4D58-A536-87A905C2637D}"/>
              </a:ext>
            </a:extLst>
          </p:cNvPr>
          <p:cNvSpPr>
            <a:spLocks noGrp="1"/>
          </p:cNvSpPr>
          <p:nvPr>
            <p:ph type="subTitle" idx="1"/>
          </p:nvPr>
        </p:nvSpPr>
        <p:spPr/>
        <p:txBody>
          <a:bodyPr/>
          <a:lstStyle/>
          <a:p>
            <a:r>
              <a:rPr lang="en-US" dirty="0"/>
              <a:t>Zoë E. Lees, Regional Vice President Regulatory Policy</a:t>
            </a:r>
          </a:p>
          <a:p>
            <a:r>
              <a:rPr lang="en-US" dirty="0"/>
              <a:t>Brooke A. Trammell, Regional Vice President Regulatory Pricing</a:t>
            </a:r>
          </a:p>
        </p:txBody>
      </p:sp>
      <p:sp>
        <p:nvSpPr>
          <p:cNvPr id="13" name="Text Placeholder 12">
            <a:extLst>
              <a:ext uri="{FF2B5EF4-FFF2-40B4-BE49-F238E27FC236}">
                <a16:creationId xmlns:a16="http://schemas.microsoft.com/office/drawing/2014/main" id="{D285FBB2-B22D-44AD-8653-E410EC8F5FCC}"/>
              </a:ext>
            </a:extLst>
          </p:cNvPr>
          <p:cNvSpPr>
            <a:spLocks noGrp="1"/>
          </p:cNvSpPr>
          <p:nvPr>
            <p:ph type="body" sz="quarter" idx="15"/>
          </p:nvPr>
        </p:nvSpPr>
        <p:spPr/>
        <p:txBody>
          <a:bodyPr/>
          <a:lstStyle/>
          <a:p>
            <a:r>
              <a:rPr lang="en-US" dirty="0"/>
              <a:t>August 29, 2023</a:t>
            </a:r>
          </a:p>
        </p:txBody>
      </p:sp>
    </p:spTree>
    <p:extLst>
      <p:ext uri="{BB962C8B-B14F-4D97-AF65-F5344CB8AC3E}">
        <p14:creationId xmlns:p14="http://schemas.microsoft.com/office/powerpoint/2010/main" val="42883350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19ADF1CC-62B0-4138-8217-72C4CE2891AB}"/>
              </a:ext>
            </a:extLst>
          </p:cNvPr>
          <p:cNvSpPr>
            <a:spLocks noGrp="1"/>
          </p:cNvSpPr>
          <p:nvPr>
            <p:ph type="title"/>
          </p:nvPr>
        </p:nvSpPr>
        <p:spPr>
          <a:xfrm>
            <a:off x="2971800" y="1669409"/>
            <a:ext cx="8606362" cy="847288"/>
          </a:xfrm>
        </p:spPr>
        <p:txBody>
          <a:bodyPr>
            <a:normAutofit/>
          </a:bodyPr>
          <a:lstStyle/>
          <a:p>
            <a:r>
              <a:rPr lang="en-US" dirty="0"/>
              <a:t>Rule Requirements for statement of need</a:t>
            </a:r>
          </a:p>
        </p:txBody>
      </p:sp>
      <p:sp>
        <p:nvSpPr>
          <p:cNvPr id="7" name="Text Placeholder 6">
            <a:extLst>
              <a:ext uri="{FF2B5EF4-FFF2-40B4-BE49-F238E27FC236}">
                <a16:creationId xmlns:a16="http://schemas.microsoft.com/office/drawing/2014/main" id="{65209B35-A084-4CA8-A052-3C06516D70CF}"/>
              </a:ext>
            </a:extLst>
          </p:cNvPr>
          <p:cNvSpPr>
            <a:spLocks noGrp="1"/>
          </p:cNvSpPr>
          <p:nvPr>
            <p:ph type="body" idx="1"/>
          </p:nvPr>
        </p:nvSpPr>
        <p:spPr>
          <a:xfrm>
            <a:off x="2971801" y="2617365"/>
            <a:ext cx="8601074" cy="3021436"/>
          </a:xfrm>
        </p:spPr>
        <p:txBody>
          <a:bodyPr/>
          <a:lstStyle/>
          <a:p>
            <a:pPr marL="0" indent="0">
              <a:lnSpc>
                <a:spcPct val="100000"/>
              </a:lnSpc>
              <a:spcBef>
                <a:spcPts val="0"/>
              </a:spcBef>
              <a:spcAft>
                <a:spcPts val="0"/>
              </a:spcAft>
              <a:buNone/>
            </a:pPr>
            <a:r>
              <a:rPr lang="en-US" sz="1400" b="1" dirty="0"/>
              <a:t> 17.7.3.10               STATEMENT OF NEED:</a:t>
            </a:r>
          </a:p>
          <a:p>
            <a:pPr marL="0" indent="0">
              <a:lnSpc>
                <a:spcPct val="100000"/>
              </a:lnSpc>
              <a:spcBef>
                <a:spcPts val="0"/>
              </a:spcBef>
              <a:spcAft>
                <a:spcPts val="0"/>
              </a:spcAft>
              <a:buNone/>
            </a:pPr>
            <a:endParaRPr lang="en-US" sz="1400" dirty="0"/>
          </a:p>
          <a:p>
            <a:pPr marL="0" indent="0">
              <a:lnSpc>
                <a:spcPct val="100000"/>
              </a:lnSpc>
              <a:spcBef>
                <a:spcPts val="0"/>
              </a:spcBef>
              <a:spcAft>
                <a:spcPts val="0"/>
              </a:spcAft>
              <a:buNone/>
            </a:pPr>
            <a:r>
              <a:rPr lang="en-US" sz="1400" dirty="0"/>
              <a:t>                A.            The statement of need is a description and explanation of the amount and the types of new resources, including the technical characteristics of any proposed new resources, to be procured, expressed in terms of energy or capacity, necessary to reliably meet an identified level of electricity demand in the planning horizon and to effect state policies.</a:t>
            </a:r>
          </a:p>
          <a:p>
            <a:pPr marL="0" indent="0">
              <a:lnSpc>
                <a:spcPct val="100000"/>
              </a:lnSpc>
              <a:spcBef>
                <a:spcPts val="0"/>
              </a:spcBef>
              <a:spcAft>
                <a:spcPts val="0"/>
              </a:spcAft>
              <a:buNone/>
            </a:pPr>
            <a:endParaRPr lang="en-US" sz="1400" dirty="0"/>
          </a:p>
          <a:p>
            <a:pPr marL="0" indent="0">
              <a:lnSpc>
                <a:spcPct val="100000"/>
              </a:lnSpc>
              <a:spcBef>
                <a:spcPts val="0"/>
              </a:spcBef>
              <a:spcAft>
                <a:spcPts val="0"/>
              </a:spcAft>
              <a:buNone/>
            </a:pPr>
            <a:r>
              <a:rPr lang="en-US" sz="1400" dirty="0"/>
              <a:t>                B.            The statement of need shall not solely be based on projections of peak load.  The need may be attributed to, but not limited by, incremental load growth, renewable energy customer programs, or replacement of existing resources, and may be defined in terms of meeting net capacity, providing reliability reserves, securing flexible resources,  securing demand-side resources, securing renewable energy, expanding or modifying transmission or distribution grids, or securing energy storage as required to comply with resource requirements established by statute or commission decisions.</a:t>
            </a:r>
          </a:p>
        </p:txBody>
      </p:sp>
      <p:sp>
        <p:nvSpPr>
          <p:cNvPr id="3" name="Footer Placeholder 2">
            <a:extLst>
              <a:ext uri="{FF2B5EF4-FFF2-40B4-BE49-F238E27FC236}">
                <a16:creationId xmlns:a16="http://schemas.microsoft.com/office/drawing/2014/main" id="{EC7791DF-F6AF-4347-8658-AFDAF09D54E5}"/>
              </a:ext>
            </a:extLst>
          </p:cNvPr>
          <p:cNvSpPr>
            <a:spLocks noGrp="1"/>
          </p:cNvSpPr>
          <p:nvPr>
            <p:ph type="ftr" sz="quarter" idx="3"/>
          </p:nvPr>
        </p:nvSpPr>
        <p:spPr>
          <a:xfrm>
            <a:off x="533400" y="6400800"/>
            <a:ext cx="7353300" cy="32067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7F7F7F"/>
                </a:solidFill>
                <a:effectLst/>
                <a:uLnTx/>
                <a:uFillTx/>
                <a:latin typeface="Arial" panose="020B0604020202020204"/>
                <a:ea typeface="+mn-ea"/>
                <a:cs typeface="+mn-cs"/>
              </a:rPr>
              <a:t>© 2023 Xcel Energy</a:t>
            </a:r>
          </a:p>
        </p:txBody>
      </p:sp>
      <p:sp>
        <p:nvSpPr>
          <p:cNvPr id="4" name="Slide Number Placeholder 3">
            <a:extLst>
              <a:ext uri="{FF2B5EF4-FFF2-40B4-BE49-F238E27FC236}">
                <a16:creationId xmlns:a16="http://schemas.microsoft.com/office/drawing/2014/main" id="{9E3C5640-7496-47FE-9FF7-285B644B435B}"/>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358EEE2-36F2-465F-AD6A-DD1699CB9FE5}" type="slidenum">
              <a:rPr kumimoji="0" lang="en-US" sz="800" b="0" i="0" u="none" strike="noStrike" kern="1200" cap="none" spc="0" normalizeH="0" baseline="0" noProof="0" smtClean="0">
                <a:ln>
                  <a:noFill/>
                </a:ln>
                <a:solidFill>
                  <a:srgbClr val="0C0C0C">
                    <a:tint val="75000"/>
                    <a:alpha val="0"/>
                  </a:srgbClr>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800" b="0" i="0" u="none" strike="noStrike" kern="1200" cap="none" spc="0" normalizeH="0" baseline="0" noProof="0">
              <a:ln>
                <a:noFill/>
              </a:ln>
              <a:solidFill>
                <a:srgbClr val="0C0C0C">
                  <a:tint val="75000"/>
                  <a:alpha val="0"/>
                </a:srgbClr>
              </a:solidFill>
              <a:effectLst/>
              <a:uLnTx/>
              <a:uFillTx/>
              <a:latin typeface="Arial" panose="020B0604020202020204"/>
              <a:ea typeface="+mn-ea"/>
              <a:cs typeface="+mn-cs"/>
            </a:endParaRPr>
          </a:p>
        </p:txBody>
      </p:sp>
    </p:spTree>
    <p:extLst>
      <p:ext uri="{BB962C8B-B14F-4D97-AF65-F5344CB8AC3E}">
        <p14:creationId xmlns:p14="http://schemas.microsoft.com/office/powerpoint/2010/main" val="2945496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19ADF1CC-62B0-4138-8217-72C4CE2891AB}"/>
              </a:ext>
            </a:extLst>
          </p:cNvPr>
          <p:cNvSpPr>
            <a:spLocks noGrp="1"/>
          </p:cNvSpPr>
          <p:nvPr>
            <p:ph type="title"/>
          </p:nvPr>
        </p:nvSpPr>
        <p:spPr>
          <a:xfrm>
            <a:off x="2971800" y="1308684"/>
            <a:ext cx="8606362" cy="494949"/>
          </a:xfrm>
        </p:spPr>
        <p:txBody>
          <a:bodyPr/>
          <a:lstStyle/>
          <a:p>
            <a:r>
              <a:rPr lang="en-US" dirty="0"/>
              <a:t>Rule Requirements for Action plan</a:t>
            </a:r>
          </a:p>
        </p:txBody>
      </p:sp>
      <p:sp>
        <p:nvSpPr>
          <p:cNvPr id="7" name="Text Placeholder 6">
            <a:extLst>
              <a:ext uri="{FF2B5EF4-FFF2-40B4-BE49-F238E27FC236}">
                <a16:creationId xmlns:a16="http://schemas.microsoft.com/office/drawing/2014/main" id="{65209B35-A084-4CA8-A052-3C06516D70CF}"/>
              </a:ext>
            </a:extLst>
          </p:cNvPr>
          <p:cNvSpPr>
            <a:spLocks noGrp="1"/>
          </p:cNvSpPr>
          <p:nvPr>
            <p:ph type="body" idx="1"/>
          </p:nvPr>
        </p:nvSpPr>
        <p:spPr>
          <a:xfrm>
            <a:off x="2971801" y="1862357"/>
            <a:ext cx="8601074" cy="3776444"/>
          </a:xfrm>
        </p:spPr>
        <p:txBody>
          <a:bodyPr/>
          <a:lstStyle/>
          <a:p>
            <a:pPr marL="0" indent="0">
              <a:lnSpc>
                <a:spcPct val="100000"/>
              </a:lnSpc>
              <a:spcBef>
                <a:spcPts val="0"/>
              </a:spcBef>
              <a:spcAft>
                <a:spcPts val="0"/>
              </a:spcAft>
              <a:buNone/>
            </a:pPr>
            <a:r>
              <a:rPr lang="en-US" sz="1400" dirty="0"/>
              <a:t> </a:t>
            </a:r>
            <a:r>
              <a:rPr lang="en-US" sz="1400" b="1" i="0" dirty="0">
                <a:solidFill>
                  <a:srgbClr val="000000"/>
                </a:solidFill>
                <a:effectLst/>
                <a:latin typeface="Times New Roman" panose="02020603050405020304" pitchFamily="18" charset="0"/>
              </a:rPr>
              <a:t>17.7.3.11               ACTION PLAN:</a:t>
            </a:r>
            <a:endParaRPr lang="en-US" sz="1400" dirty="0"/>
          </a:p>
          <a:p>
            <a:pPr marL="0" indent="0">
              <a:lnSpc>
                <a:spcPct val="100000"/>
              </a:lnSpc>
              <a:spcBef>
                <a:spcPts val="0"/>
              </a:spcBef>
              <a:spcAft>
                <a:spcPts val="0"/>
              </a:spcAft>
              <a:buNone/>
            </a:pPr>
            <a:r>
              <a:rPr lang="en-US" sz="1400" b="1" dirty="0"/>
              <a:t>A.            The utility’s action plan shall:</a:t>
            </a:r>
          </a:p>
          <a:p>
            <a:pPr marL="0" indent="0">
              <a:lnSpc>
                <a:spcPct val="100000"/>
              </a:lnSpc>
              <a:spcBef>
                <a:spcPts val="0"/>
              </a:spcBef>
              <a:spcAft>
                <a:spcPts val="0"/>
              </a:spcAft>
              <a:buNone/>
            </a:pPr>
            <a:r>
              <a:rPr lang="en-US" sz="1400" b="1" dirty="0"/>
              <a:t>	(1)           detail the specific actions the utility shall take to implement the IRP spanning a three year period following the filing of the utility’s IRP;</a:t>
            </a:r>
          </a:p>
          <a:p>
            <a:pPr marL="0" indent="0">
              <a:lnSpc>
                <a:spcPct val="100000"/>
              </a:lnSpc>
              <a:spcBef>
                <a:spcPts val="0"/>
              </a:spcBef>
              <a:spcAft>
                <a:spcPts val="0"/>
              </a:spcAft>
              <a:buNone/>
            </a:pPr>
            <a:r>
              <a:rPr lang="en-US" sz="1400" b="1" dirty="0"/>
              <a:t>	(2)           detail the specific actions the utility shall take to develop any resource solicitations or contracting activities to fulfill the statement of need as accepted by the commission; and</a:t>
            </a:r>
          </a:p>
          <a:p>
            <a:pPr marL="0" indent="0">
              <a:lnSpc>
                <a:spcPct val="100000"/>
              </a:lnSpc>
              <a:spcBef>
                <a:spcPts val="0"/>
              </a:spcBef>
              <a:spcAft>
                <a:spcPts val="0"/>
              </a:spcAft>
              <a:buNone/>
            </a:pPr>
            <a:r>
              <a:rPr lang="en-US" sz="1400" b="1" dirty="0"/>
              <a:t>	(3)           include a status report of the specific actions contained in the previous action plan.</a:t>
            </a:r>
          </a:p>
          <a:p>
            <a:pPr marL="0" indent="0">
              <a:lnSpc>
                <a:spcPct val="100000"/>
              </a:lnSpc>
              <a:spcBef>
                <a:spcPts val="0"/>
              </a:spcBef>
              <a:spcAft>
                <a:spcPts val="0"/>
              </a:spcAft>
              <a:buNone/>
            </a:pPr>
            <a:r>
              <a:rPr lang="en-US" sz="1400" dirty="0"/>
              <a:t>B.            The utility shall update the commission by filing two reports describing the utility’s implementation of the action plan. These reports shall be filed in the existing IRP docket one year after the filing of the IRP, and two years after the filing of the IRP, respectively.</a:t>
            </a:r>
          </a:p>
          <a:p>
            <a:pPr marL="0" indent="0">
              <a:lnSpc>
                <a:spcPct val="100000"/>
              </a:lnSpc>
              <a:spcBef>
                <a:spcPts val="0"/>
              </a:spcBef>
              <a:spcAft>
                <a:spcPts val="0"/>
              </a:spcAft>
              <a:buNone/>
            </a:pPr>
            <a:r>
              <a:rPr lang="en-US" sz="1400" dirty="0"/>
              <a:t>C.            An action plan does not replace or supplant any requirements for applications for approval of resource additions set forth in New Mexico law or commission regulations.</a:t>
            </a:r>
          </a:p>
          <a:p>
            <a:pPr marL="0" indent="0">
              <a:lnSpc>
                <a:spcPct val="100000"/>
              </a:lnSpc>
              <a:spcBef>
                <a:spcPts val="0"/>
              </a:spcBef>
              <a:spcAft>
                <a:spcPts val="0"/>
              </a:spcAft>
              <a:buNone/>
            </a:pPr>
            <a:r>
              <a:rPr lang="en-US" sz="1400" dirty="0"/>
              <a:t>D.            The utility shall promptly notify the commission and participants of material events that would have the effect of changing the results of the utility’s action plan had those events been recognized when the action plan was developed.</a:t>
            </a:r>
          </a:p>
          <a:p>
            <a:pPr marL="0" indent="0">
              <a:lnSpc>
                <a:spcPct val="100000"/>
              </a:lnSpc>
              <a:spcBef>
                <a:spcPts val="0"/>
              </a:spcBef>
              <a:spcAft>
                <a:spcPts val="0"/>
              </a:spcAft>
              <a:buNone/>
            </a:pPr>
            <a:r>
              <a:rPr lang="en-US" sz="1400" dirty="0"/>
              <a:t>E.            In accepting the action plan, the commission shall take into consideration contractual obligations as between the utility and any regional transmission organizations or balancing authorities of which the utility is a member.</a:t>
            </a:r>
          </a:p>
        </p:txBody>
      </p:sp>
      <p:sp>
        <p:nvSpPr>
          <p:cNvPr id="3" name="Footer Placeholder 2">
            <a:extLst>
              <a:ext uri="{FF2B5EF4-FFF2-40B4-BE49-F238E27FC236}">
                <a16:creationId xmlns:a16="http://schemas.microsoft.com/office/drawing/2014/main" id="{EC7791DF-F6AF-4347-8658-AFDAF09D54E5}"/>
              </a:ext>
            </a:extLst>
          </p:cNvPr>
          <p:cNvSpPr>
            <a:spLocks noGrp="1"/>
          </p:cNvSpPr>
          <p:nvPr>
            <p:ph type="ftr" sz="quarter" idx="3"/>
          </p:nvPr>
        </p:nvSpPr>
        <p:spPr>
          <a:xfrm>
            <a:off x="533400" y="6400800"/>
            <a:ext cx="7353300" cy="32067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7F7F7F"/>
                </a:solidFill>
                <a:effectLst/>
                <a:uLnTx/>
                <a:uFillTx/>
                <a:latin typeface="Arial" panose="020B0604020202020204"/>
                <a:ea typeface="+mn-ea"/>
                <a:cs typeface="+mn-cs"/>
              </a:rPr>
              <a:t>© 2023 Xcel Energy</a:t>
            </a:r>
          </a:p>
        </p:txBody>
      </p:sp>
      <p:sp>
        <p:nvSpPr>
          <p:cNvPr id="4" name="Slide Number Placeholder 3">
            <a:extLst>
              <a:ext uri="{FF2B5EF4-FFF2-40B4-BE49-F238E27FC236}">
                <a16:creationId xmlns:a16="http://schemas.microsoft.com/office/drawing/2014/main" id="{9E3C5640-7496-47FE-9FF7-285B644B435B}"/>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358EEE2-36F2-465F-AD6A-DD1699CB9FE5}" type="slidenum">
              <a:rPr kumimoji="0" lang="en-US" sz="800" b="0" i="0" u="none" strike="noStrike" kern="1200" cap="none" spc="0" normalizeH="0" baseline="0" noProof="0" smtClean="0">
                <a:ln>
                  <a:noFill/>
                </a:ln>
                <a:solidFill>
                  <a:srgbClr val="0C0C0C">
                    <a:tint val="75000"/>
                    <a:alpha val="0"/>
                  </a:srgbClr>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800" b="0" i="0" u="none" strike="noStrike" kern="1200" cap="none" spc="0" normalizeH="0" baseline="0" noProof="0">
              <a:ln>
                <a:noFill/>
              </a:ln>
              <a:solidFill>
                <a:srgbClr val="0C0C0C">
                  <a:tint val="75000"/>
                  <a:alpha val="0"/>
                </a:srgbClr>
              </a:solidFill>
              <a:effectLst/>
              <a:uLnTx/>
              <a:uFillTx/>
              <a:latin typeface="Arial" panose="020B0604020202020204"/>
              <a:ea typeface="+mn-ea"/>
              <a:cs typeface="+mn-cs"/>
            </a:endParaRPr>
          </a:p>
        </p:txBody>
      </p:sp>
    </p:spTree>
    <p:extLst>
      <p:ext uri="{BB962C8B-B14F-4D97-AF65-F5344CB8AC3E}">
        <p14:creationId xmlns:p14="http://schemas.microsoft.com/office/powerpoint/2010/main" val="520852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19ADF1CC-62B0-4138-8217-72C4CE2891AB}"/>
              </a:ext>
            </a:extLst>
          </p:cNvPr>
          <p:cNvSpPr>
            <a:spLocks noGrp="1"/>
          </p:cNvSpPr>
          <p:nvPr>
            <p:ph type="title"/>
          </p:nvPr>
        </p:nvSpPr>
        <p:spPr/>
        <p:txBody>
          <a:bodyPr>
            <a:normAutofit fontScale="90000"/>
          </a:bodyPr>
          <a:lstStyle/>
          <a:p>
            <a:r>
              <a:rPr lang="en-US" dirty="0"/>
              <a:t>Examples of Actions to be identified in an action plan NMAC 17.7.3.11(A)</a:t>
            </a:r>
          </a:p>
        </p:txBody>
      </p:sp>
      <p:sp>
        <p:nvSpPr>
          <p:cNvPr id="7" name="Text Placeholder 6">
            <a:extLst>
              <a:ext uri="{FF2B5EF4-FFF2-40B4-BE49-F238E27FC236}">
                <a16:creationId xmlns:a16="http://schemas.microsoft.com/office/drawing/2014/main" id="{65209B35-A084-4CA8-A052-3C06516D70CF}"/>
              </a:ext>
            </a:extLst>
          </p:cNvPr>
          <p:cNvSpPr>
            <a:spLocks noGrp="1"/>
          </p:cNvSpPr>
          <p:nvPr>
            <p:ph type="body" idx="1"/>
          </p:nvPr>
        </p:nvSpPr>
        <p:spPr/>
        <p:txBody>
          <a:bodyPr/>
          <a:lstStyle/>
          <a:p>
            <a:pPr marL="171450" indent="-171450">
              <a:lnSpc>
                <a:spcPct val="100000"/>
              </a:lnSpc>
              <a:spcBef>
                <a:spcPts val="0"/>
              </a:spcBef>
              <a:spcAft>
                <a:spcPts val="0"/>
              </a:spcAft>
              <a:buFont typeface="Arial" panose="020B0604020202020204" pitchFamily="34" charset="0"/>
              <a:buChar char="•"/>
            </a:pPr>
            <a:endParaRPr lang="en-US" sz="2000" dirty="0"/>
          </a:p>
          <a:p>
            <a:pPr marL="171450" indent="-171450">
              <a:lnSpc>
                <a:spcPct val="100000"/>
              </a:lnSpc>
              <a:spcBef>
                <a:spcPts val="0"/>
              </a:spcBef>
              <a:spcAft>
                <a:spcPts val="0"/>
              </a:spcAft>
              <a:buFont typeface="Arial" panose="020B0604020202020204" pitchFamily="34" charset="0"/>
              <a:buChar char="•"/>
            </a:pPr>
            <a:r>
              <a:rPr lang="en-US" sz="2000" dirty="0"/>
              <a:t>Identify actions to be taken to issue an RFP (next slide) </a:t>
            </a:r>
          </a:p>
          <a:p>
            <a:pPr marL="171450" indent="-171450">
              <a:lnSpc>
                <a:spcPct val="100000"/>
              </a:lnSpc>
              <a:spcBef>
                <a:spcPts val="0"/>
              </a:spcBef>
              <a:spcAft>
                <a:spcPts val="0"/>
              </a:spcAft>
              <a:buFont typeface="Arial" panose="020B0604020202020204" pitchFamily="34" charset="0"/>
              <a:buChar char="•"/>
            </a:pPr>
            <a:r>
              <a:rPr lang="en-US" sz="2000" dirty="0"/>
              <a:t>Identify regulatory filings and timing of those filings following the RFP</a:t>
            </a:r>
          </a:p>
          <a:p>
            <a:pPr marL="171450" indent="-171450">
              <a:lnSpc>
                <a:spcPct val="100000"/>
              </a:lnSpc>
              <a:spcBef>
                <a:spcPts val="0"/>
              </a:spcBef>
              <a:spcAft>
                <a:spcPts val="0"/>
              </a:spcAft>
              <a:buFont typeface="Arial" panose="020B0604020202020204" pitchFamily="34" charset="0"/>
              <a:buChar char="•"/>
            </a:pPr>
            <a:r>
              <a:rPr lang="en-US" sz="2000" dirty="0"/>
              <a:t>Identify whether SPS will evaluate existing generation units for extending service lives and/or PPA extensions</a:t>
            </a:r>
          </a:p>
          <a:p>
            <a:pPr marL="171450" indent="-171450">
              <a:lnSpc>
                <a:spcPct val="100000"/>
              </a:lnSpc>
              <a:spcBef>
                <a:spcPts val="0"/>
              </a:spcBef>
              <a:spcAft>
                <a:spcPts val="0"/>
              </a:spcAft>
              <a:buFont typeface="Arial" panose="020B0604020202020204" pitchFamily="34" charset="0"/>
              <a:buChar char="•"/>
            </a:pPr>
            <a:r>
              <a:rPr lang="en-US" sz="2000" dirty="0"/>
              <a:t>Identify any necessary DSM studies, such as a TOU Study </a:t>
            </a:r>
          </a:p>
          <a:p>
            <a:pPr marL="171450" indent="-171450">
              <a:lnSpc>
                <a:spcPct val="100000"/>
              </a:lnSpc>
              <a:spcBef>
                <a:spcPts val="0"/>
              </a:spcBef>
              <a:spcAft>
                <a:spcPts val="0"/>
              </a:spcAft>
              <a:buFont typeface="Arial" panose="020B0604020202020204" pitchFamily="34" charset="0"/>
              <a:buChar char="•"/>
            </a:pPr>
            <a:r>
              <a:rPr lang="en-US" sz="2000" dirty="0"/>
              <a:t>Evaluate DSM offerings for Energy Efficiency filings, such as ICO tariffs</a:t>
            </a:r>
          </a:p>
        </p:txBody>
      </p:sp>
      <p:sp>
        <p:nvSpPr>
          <p:cNvPr id="3" name="Footer Placeholder 2">
            <a:extLst>
              <a:ext uri="{FF2B5EF4-FFF2-40B4-BE49-F238E27FC236}">
                <a16:creationId xmlns:a16="http://schemas.microsoft.com/office/drawing/2014/main" id="{EC7791DF-F6AF-4347-8658-AFDAF09D54E5}"/>
              </a:ext>
            </a:extLst>
          </p:cNvPr>
          <p:cNvSpPr>
            <a:spLocks noGrp="1"/>
          </p:cNvSpPr>
          <p:nvPr>
            <p:ph type="ftr" sz="quarter" idx="3"/>
          </p:nvPr>
        </p:nvSpPr>
        <p:spPr>
          <a:xfrm>
            <a:off x="533400" y="6400800"/>
            <a:ext cx="7353300" cy="32067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7F7F7F"/>
                </a:solidFill>
                <a:effectLst/>
                <a:uLnTx/>
                <a:uFillTx/>
                <a:latin typeface="Arial" panose="020B0604020202020204"/>
                <a:ea typeface="+mn-ea"/>
                <a:cs typeface="+mn-cs"/>
              </a:rPr>
              <a:t>© 2023 Xcel Energy</a:t>
            </a:r>
          </a:p>
        </p:txBody>
      </p:sp>
      <p:sp>
        <p:nvSpPr>
          <p:cNvPr id="4" name="Slide Number Placeholder 3">
            <a:extLst>
              <a:ext uri="{FF2B5EF4-FFF2-40B4-BE49-F238E27FC236}">
                <a16:creationId xmlns:a16="http://schemas.microsoft.com/office/drawing/2014/main" id="{9E3C5640-7496-47FE-9FF7-285B644B435B}"/>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358EEE2-36F2-465F-AD6A-DD1699CB9FE5}" type="slidenum">
              <a:rPr kumimoji="0" lang="en-US" sz="800" b="0" i="0" u="none" strike="noStrike" kern="1200" cap="none" spc="0" normalizeH="0" baseline="0" noProof="0" smtClean="0">
                <a:ln>
                  <a:noFill/>
                </a:ln>
                <a:solidFill>
                  <a:srgbClr val="0C0C0C">
                    <a:tint val="75000"/>
                    <a:alpha val="0"/>
                  </a:srgbClr>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800" b="0" i="0" u="none" strike="noStrike" kern="1200" cap="none" spc="0" normalizeH="0" baseline="0" noProof="0">
              <a:ln>
                <a:noFill/>
              </a:ln>
              <a:solidFill>
                <a:srgbClr val="0C0C0C">
                  <a:tint val="75000"/>
                  <a:alpha val="0"/>
                </a:srgbClr>
              </a:solidFill>
              <a:effectLst/>
              <a:uLnTx/>
              <a:uFillTx/>
              <a:latin typeface="Arial" panose="020B0604020202020204"/>
              <a:ea typeface="+mn-ea"/>
              <a:cs typeface="+mn-cs"/>
            </a:endParaRPr>
          </a:p>
        </p:txBody>
      </p:sp>
    </p:spTree>
    <p:extLst>
      <p:ext uri="{BB962C8B-B14F-4D97-AF65-F5344CB8AC3E}">
        <p14:creationId xmlns:p14="http://schemas.microsoft.com/office/powerpoint/2010/main" val="14241578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19ADF1CC-62B0-4138-8217-72C4CE2891AB}"/>
              </a:ext>
            </a:extLst>
          </p:cNvPr>
          <p:cNvSpPr>
            <a:spLocks noGrp="1"/>
          </p:cNvSpPr>
          <p:nvPr>
            <p:ph type="title"/>
          </p:nvPr>
        </p:nvSpPr>
        <p:spPr/>
        <p:txBody>
          <a:bodyPr>
            <a:normAutofit fontScale="90000"/>
          </a:bodyPr>
          <a:lstStyle/>
          <a:p>
            <a:r>
              <a:rPr lang="en-US" dirty="0"/>
              <a:t>Examples of Actions to be identified in an action plan NMAC 17.7.3.11(B)</a:t>
            </a:r>
          </a:p>
        </p:txBody>
      </p:sp>
      <p:sp>
        <p:nvSpPr>
          <p:cNvPr id="7" name="Text Placeholder 6">
            <a:extLst>
              <a:ext uri="{FF2B5EF4-FFF2-40B4-BE49-F238E27FC236}">
                <a16:creationId xmlns:a16="http://schemas.microsoft.com/office/drawing/2014/main" id="{65209B35-A084-4CA8-A052-3C06516D70CF}"/>
              </a:ext>
            </a:extLst>
          </p:cNvPr>
          <p:cNvSpPr>
            <a:spLocks noGrp="1"/>
          </p:cNvSpPr>
          <p:nvPr>
            <p:ph type="body" idx="1"/>
          </p:nvPr>
        </p:nvSpPr>
        <p:spPr/>
        <p:txBody>
          <a:bodyPr/>
          <a:lstStyle/>
          <a:p>
            <a:pPr marL="171450" indent="-171450">
              <a:lnSpc>
                <a:spcPct val="100000"/>
              </a:lnSpc>
              <a:spcBef>
                <a:spcPts val="0"/>
              </a:spcBef>
              <a:spcAft>
                <a:spcPts val="0"/>
              </a:spcAft>
              <a:buFont typeface="Arial" panose="020B0604020202020204" pitchFamily="34" charset="0"/>
              <a:buChar char="•"/>
            </a:pPr>
            <a:r>
              <a:rPr lang="en-US" sz="2000" dirty="0"/>
              <a:t>Identify actions to be taken to issue an RFP </a:t>
            </a:r>
          </a:p>
          <a:p>
            <a:pPr marL="400050" lvl="1" indent="-171450">
              <a:lnSpc>
                <a:spcPct val="100000"/>
              </a:lnSpc>
              <a:spcBef>
                <a:spcPts val="0"/>
              </a:spcBef>
              <a:spcAft>
                <a:spcPts val="0"/>
              </a:spcAft>
              <a:buFont typeface="Arial" panose="020B0604020202020204" pitchFamily="34" charset="0"/>
              <a:buChar char="•"/>
            </a:pPr>
            <a:r>
              <a:rPr lang="en-US" dirty="0">
                <a:solidFill>
                  <a:schemeClr val="accent6">
                    <a:lumMod val="75000"/>
                  </a:schemeClr>
                </a:solidFill>
              </a:rPr>
              <a:t>Develop model PPA for RFP</a:t>
            </a:r>
          </a:p>
          <a:p>
            <a:pPr marL="400050" lvl="1" indent="-171450">
              <a:lnSpc>
                <a:spcPct val="100000"/>
              </a:lnSpc>
              <a:spcBef>
                <a:spcPts val="0"/>
              </a:spcBef>
              <a:spcAft>
                <a:spcPts val="0"/>
              </a:spcAft>
              <a:buFont typeface="Arial" panose="020B0604020202020204" pitchFamily="34" charset="0"/>
              <a:buChar char="•"/>
            </a:pPr>
            <a:r>
              <a:rPr lang="en-US" dirty="0">
                <a:solidFill>
                  <a:schemeClr val="accent6">
                    <a:lumMod val="75000"/>
                  </a:schemeClr>
                </a:solidFill>
              </a:rPr>
              <a:t>Develop RFP bid evaluation criteria and other RFP documents</a:t>
            </a:r>
          </a:p>
          <a:p>
            <a:pPr marL="171450" indent="-171450">
              <a:lnSpc>
                <a:spcPct val="100000"/>
              </a:lnSpc>
              <a:spcBef>
                <a:spcPts val="0"/>
              </a:spcBef>
              <a:spcAft>
                <a:spcPts val="0"/>
              </a:spcAft>
              <a:buFont typeface="Arial" panose="020B0604020202020204" pitchFamily="34" charset="0"/>
              <a:buChar char="•"/>
            </a:pPr>
            <a:r>
              <a:rPr lang="en-US" sz="2000" dirty="0"/>
              <a:t>Identify capacity need for the RFP based on IRP modeling conducted</a:t>
            </a:r>
          </a:p>
          <a:p>
            <a:pPr marL="171450" indent="-171450">
              <a:lnSpc>
                <a:spcPct val="100000"/>
              </a:lnSpc>
              <a:spcBef>
                <a:spcPts val="0"/>
              </a:spcBef>
              <a:spcAft>
                <a:spcPts val="0"/>
              </a:spcAft>
              <a:buFont typeface="Arial" panose="020B0604020202020204" pitchFamily="34" charset="0"/>
              <a:buChar char="•"/>
            </a:pPr>
            <a:r>
              <a:rPr lang="en-US" sz="2000" dirty="0"/>
              <a:t>Identify technical characteristics of resources to fill need (e.g., intermittent, dispatchable)</a:t>
            </a:r>
          </a:p>
          <a:p>
            <a:pPr marL="171450" indent="-171450">
              <a:lnSpc>
                <a:spcPct val="100000"/>
              </a:lnSpc>
              <a:spcBef>
                <a:spcPts val="0"/>
              </a:spcBef>
              <a:spcAft>
                <a:spcPts val="0"/>
              </a:spcAft>
              <a:buFont typeface="Arial" panose="020B0604020202020204" pitchFamily="34" charset="0"/>
              <a:buChar char="•"/>
            </a:pPr>
            <a:r>
              <a:rPr lang="en-US" sz="2000" dirty="0"/>
              <a:t>The RFP will incorporate stakeholder feedback from the IRP process</a:t>
            </a:r>
          </a:p>
          <a:p>
            <a:pPr marL="400050" lvl="1" indent="-171450">
              <a:lnSpc>
                <a:spcPct val="100000"/>
              </a:lnSpc>
              <a:spcBef>
                <a:spcPts val="0"/>
              </a:spcBef>
              <a:spcAft>
                <a:spcPts val="0"/>
              </a:spcAft>
              <a:buFont typeface="Arial" panose="020B0604020202020204" pitchFamily="34" charset="0"/>
              <a:buChar char="•"/>
            </a:pPr>
            <a:r>
              <a:rPr lang="en-US" sz="1800" dirty="0"/>
              <a:t>Encouraging the bidding of emerging technologies </a:t>
            </a:r>
          </a:p>
          <a:p>
            <a:pPr marL="400050" lvl="1" indent="-171450">
              <a:lnSpc>
                <a:spcPct val="100000"/>
              </a:lnSpc>
              <a:spcBef>
                <a:spcPts val="0"/>
              </a:spcBef>
              <a:spcAft>
                <a:spcPts val="0"/>
              </a:spcAft>
              <a:buFont typeface="Arial" panose="020B0604020202020204" pitchFamily="34" charset="0"/>
              <a:buChar char="•"/>
            </a:pPr>
            <a:r>
              <a:rPr lang="en-US" sz="1800" dirty="0"/>
              <a:t>Structuring as an all-source solicitation to obtain bids with technological and </a:t>
            </a:r>
            <a:r>
              <a:rPr lang="en-US" sz="1800"/>
              <a:t>geographic diversity</a:t>
            </a:r>
            <a:endParaRPr lang="en-US" sz="1800" dirty="0"/>
          </a:p>
          <a:p>
            <a:pPr marL="171450" indent="-171450">
              <a:lnSpc>
                <a:spcPct val="100000"/>
              </a:lnSpc>
              <a:spcBef>
                <a:spcPts val="0"/>
              </a:spcBef>
              <a:spcAft>
                <a:spcPts val="0"/>
              </a:spcAft>
              <a:buFont typeface="Arial" panose="020B0604020202020204" pitchFamily="34" charset="0"/>
              <a:buChar char="•"/>
            </a:pPr>
            <a:r>
              <a:rPr lang="en-US" sz="2000" dirty="0"/>
              <a:t>SPS will work with the independent monitor appointed by the Commission pursuant to NMAC 17.7.3.14</a:t>
            </a:r>
          </a:p>
        </p:txBody>
      </p:sp>
      <p:sp>
        <p:nvSpPr>
          <p:cNvPr id="3" name="Footer Placeholder 2">
            <a:extLst>
              <a:ext uri="{FF2B5EF4-FFF2-40B4-BE49-F238E27FC236}">
                <a16:creationId xmlns:a16="http://schemas.microsoft.com/office/drawing/2014/main" id="{EC7791DF-F6AF-4347-8658-AFDAF09D54E5}"/>
              </a:ext>
            </a:extLst>
          </p:cNvPr>
          <p:cNvSpPr>
            <a:spLocks noGrp="1"/>
          </p:cNvSpPr>
          <p:nvPr>
            <p:ph type="ftr" sz="quarter" idx="3"/>
          </p:nvPr>
        </p:nvSpPr>
        <p:spPr>
          <a:xfrm>
            <a:off x="533400" y="6400800"/>
            <a:ext cx="7353300" cy="32067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7F7F7F"/>
                </a:solidFill>
                <a:effectLst/>
                <a:uLnTx/>
                <a:uFillTx/>
                <a:latin typeface="Arial" panose="020B0604020202020204"/>
                <a:ea typeface="+mn-ea"/>
                <a:cs typeface="+mn-cs"/>
              </a:rPr>
              <a:t>© 2023 Xcel Energy</a:t>
            </a:r>
          </a:p>
        </p:txBody>
      </p:sp>
      <p:sp>
        <p:nvSpPr>
          <p:cNvPr id="4" name="Slide Number Placeholder 3">
            <a:extLst>
              <a:ext uri="{FF2B5EF4-FFF2-40B4-BE49-F238E27FC236}">
                <a16:creationId xmlns:a16="http://schemas.microsoft.com/office/drawing/2014/main" id="{9E3C5640-7496-47FE-9FF7-285B644B435B}"/>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358EEE2-36F2-465F-AD6A-DD1699CB9FE5}" type="slidenum">
              <a:rPr kumimoji="0" lang="en-US" sz="800" b="0" i="0" u="none" strike="noStrike" kern="1200" cap="none" spc="0" normalizeH="0" baseline="0" noProof="0" smtClean="0">
                <a:ln>
                  <a:noFill/>
                </a:ln>
                <a:solidFill>
                  <a:srgbClr val="0C0C0C">
                    <a:tint val="75000"/>
                    <a:alpha val="0"/>
                  </a:srgbClr>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800" b="0" i="0" u="none" strike="noStrike" kern="1200" cap="none" spc="0" normalizeH="0" baseline="0" noProof="0">
              <a:ln>
                <a:noFill/>
              </a:ln>
              <a:solidFill>
                <a:srgbClr val="0C0C0C">
                  <a:tint val="75000"/>
                  <a:alpha val="0"/>
                </a:srgbClr>
              </a:solidFill>
              <a:effectLst/>
              <a:uLnTx/>
              <a:uFillTx/>
              <a:latin typeface="Arial" panose="020B0604020202020204"/>
              <a:ea typeface="+mn-ea"/>
              <a:cs typeface="+mn-cs"/>
            </a:endParaRPr>
          </a:p>
        </p:txBody>
      </p:sp>
    </p:spTree>
    <p:extLst>
      <p:ext uri="{BB962C8B-B14F-4D97-AF65-F5344CB8AC3E}">
        <p14:creationId xmlns:p14="http://schemas.microsoft.com/office/powerpoint/2010/main" val="1889471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 name="Picture Placeholder 43">
            <a:extLst>
              <a:ext uri="{FF2B5EF4-FFF2-40B4-BE49-F238E27FC236}">
                <a16:creationId xmlns:a16="http://schemas.microsoft.com/office/drawing/2014/main" id="{B4E1568C-083C-4012-9BBE-7C4E1E77B08D}"/>
              </a:ext>
            </a:extLst>
          </p:cNvPr>
          <p:cNvPicPr>
            <a:picLocks noGrp="1" noChangeAspect="1"/>
          </p:cNvPicPr>
          <p:nvPr>
            <p:ph type="pic" sz="quarter" idx="14"/>
          </p:nvPr>
        </p:nvPicPr>
        <p:blipFill>
          <a:blip r:embed="rId2">
            <a:extLst>
              <a:ext uri="{28A0092B-C50C-407E-A947-70E740481C1C}">
                <a14:useLocalDpi xmlns:a14="http://schemas.microsoft.com/office/drawing/2010/main" val="0"/>
              </a:ext>
            </a:extLst>
          </a:blip>
          <a:srcRect/>
          <a:stretch/>
        </p:blipFill>
        <p:spPr>
          <a:xfrm>
            <a:off x="0" y="0"/>
            <a:ext cx="12192000" cy="6858000"/>
          </a:xfrm>
        </p:spPr>
      </p:pic>
      <p:sp>
        <p:nvSpPr>
          <p:cNvPr id="112" name="Title 111">
            <a:extLst>
              <a:ext uri="{FF2B5EF4-FFF2-40B4-BE49-F238E27FC236}">
                <a16:creationId xmlns:a16="http://schemas.microsoft.com/office/drawing/2014/main" id="{B2002BD0-53F8-4D34-9632-1237C405A596}"/>
              </a:ext>
            </a:extLst>
          </p:cNvPr>
          <p:cNvSpPr>
            <a:spLocks noGrp="1"/>
          </p:cNvSpPr>
          <p:nvPr>
            <p:ph type="title"/>
          </p:nvPr>
        </p:nvSpPr>
        <p:spPr/>
        <p:txBody>
          <a:bodyPr/>
          <a:lstStyle/>
          <a:p>
            <a:r>
              <a:rPr lang="en-US" dirty="0"/>
              <a:t>Status report of 2021 </a:t>
            </a:r>
            <a:r>
              <a:rPr lang="en-US" dirty="0" err="1"/>
              <a:t>irp</a:t>
            </a:r>
            <a:r>
              <a:rPr lang="en-US" dirty="0"/>
              <a:t> action plan</a:t>
            </a:r>
          </a:p>
        </p:txBody>
      </p:sp>
      <p:sp>
        <p:nvSpPr>
          <p:cNvPr id="5" name="Footer Placeholder 4">
            <a:extLst>
              <a:ext uri="{FF2B5EF4-FFF2-40B4-BE49-F238E27FC236}">
                <a16:creationId xmlns:a16="http://schemas.microsoft.com/office/drawing/2014/main" id="{014FB03D-4448-47C9-B565-B617B7E52BC0}"/>
              </a:ext>
            </a:extLst>
          </p:cNvPr>
          <p:cNvSpPr>
            <a:spLocks noGrp="1"/>
          </p:cNvSpPr>
          <p:nvPr>
            <p:ph type="ftr" sz="quarter" idx="3"/>
          </p:nvPr>
        </p:nvSpPr>
        <p:spPr>
          <a:xfrm>
            <a:off x="533400" y="6400800"/>
            <a:ext cx="7353300" cy="32067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Arial" panose="020B0604020202020204"/>
                <a:ea typeface="+mn-ea"/>
                <a:cs typeface="+mn-cs"/>
              </a:rPr>
              <a:t>© 2023 Xcel Energy</a:t>
            </a:r>
          </a:p>
        </p:txBody>
      </p:sp>
      <p:sp>
        <p:nvSpPr>
          <p:cNvPr id="6" name="Slide Number Placeholder 5">
            <a:extLst>
              <a:ext uri="{FF2B5EF4-FFF2-40B4-BE49-F238E27FC236}">
                <a16:creationId xmlns:a16="http://schemas.microsoft.com/office/drawing/2014/main" id="{BADF6E61-B3D7-4F77-858F-7433251361B8}"/>
              </a:ext>
            </a:extLst>
          </p:cNvPr>
          <p:cNvSpPr>
            <a:spLocks noGrp="1"/>
          </p:cNvSpPr>
          <p:nvPr>
            <p:ph type="sldNum" sz="quarter" idx="18"/>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358EEE2-36F2-465F-AD6A-DD1699CB9FE5}" type="slidenum">
              <a:rPr kumimoji="0" lang="en-US" sz="800" b="0" i="0" u="none" strike="noStrike" kern="1200" cap="none" spc="0" normalizeH="0" baseline="0" noProof="0" smtClean="0">
                <a:ln>
                  <a:noFill/>
                </a:ln>
                <a:solidFill>
                  <a:prstClr val="white"/>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800" b="0" i="0" u="none" strike="noStrike" kern="1200" cap="none" spc="0" normalizeH="0" baseline="0" noProof="0">
              <a:ln>
                <a:noFill/>
              </a:ln>
              <a:solidFill>
                <a:prstClr val="white"/>
              </a:solidFill>
              <a:effectLst/>
              <a:uLnTx/>
              <a:uFillTx/>
              <a:latin typeface="Arial" panose="020B0604020202020204"/>
              <a:ea typeface="+mn-ea"/>
              <a:cs typeface="+mn-cs"/>
            </a:endParaRPr>
          </a:p>
        </p:txBody>
      </p:sp>
      <p:pic>
        <p:nvPicPr>
          <p:cNvPr id="121" name="Picture Placeholder 120">
            <a:extLst>
              <a:ext uri="{FF2B5EF4-FFF2-40B4-BE49-F238E27FC236}">
                <a16:creationId xmlns:a16="http://schemas.microsoft.com/office/drawing/2014/main" id="{E8B4E8EA-9A8C-4102-A208-AEA3FA971DAE}"/>
              </a:ext>
            </a:extLst>
          </p:cNvPr>
          <p:cNvPicPr>
            <a:picLocks noGrp="1" noChangeAspect="1"/>
          </p:cNvPicPr>
          <p:nvPr>
            <p:ph type="pic" sz="quarter" idx="19"/>
          </p:nvPr>
        </p:nvPicPr>
        <p:blipFill>
          <a:blip r:embed="rId3">
            <a:extLst>
              <a:ext uri="{28A0092B-C50C-407E-A947-70E740481C1C}">
                <a14:useLocalDpi xmlns:a14="http://schemas.microsoft.com/office/drawing/2010/main" val="0"/>
              </a:ext>
            </a:extLst>
          </a:blip>
          <a:srcRect t="342" b="342"/>
          <a:stretch/>
        </p:blipFill>
        <p:spPr>
          <a:xfrm>
            <a:off x="1328738" y="619125"/>
            <a:ext cx="2895600" cy="557213"/>
          </a:xfrm>
          <a:noFill/>
        </p:spPr>
      </p:pic>
    </p:spTree>
    <p:extLst>
      <p:ext uri="{BB962C8B-B14F-4D97-AF65-F5344CB8AC3E}">
        <p14:creationId xmlns:p14="http://schemas.microsoft.com/office/powerpoint/2010/main" val="21513330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03690E0A-0FB0-47F2-B255-5EA162B25E93}"/>
              </a:ext>
            </a:extLst>
          </p:cNvPr>
          <p:cNvSpPr>
            <a:spLocks noGrp="1"/>
          </p:cNvSpPr>
          <p:nvPr>
            <p:ph type="ftr" sz="quarter" idx="3"/>
          </p:nvPr>
        </p:nvSpPr>
        <p:spPr>
          <a:xfrm>
            <a:off x="533400" y="6400800"/>
            <a:ext cx="7353300" cy="32067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7F7F7F"/>
                </a:solidFill>
                <a:effectLst/>
                <a:uLnTx/>
                <a:uFillTx/>
                <a:latin typeface="Arial" panose="020B0604020202020204"/>
                <a:ea typeface="+mn-ea"/>
                <a:cs typeface="+mn-cs"/>
              </a:rPr>
              <a:t>© 2023 Xcel Energy</a:t>
            </a:r>
          </a:p>
        </p:txBody>
      </p:sp>
      <p:sp>
        <p:nvSpPr>
          <p:cNvPr id="5" name="Slide Number Placeholder 4">
            <a:extLst>
              <a:ext uri="{FF2B5EF4-FFF2-40B4-BE49-F238E27FC236}">
                <a16:creationId xmlns:a16="http://schemas.microsoft.com/office/drawing/2014/main" id="{901772AF-2E03-4193-A089-21560B052B5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358EEE2-36F2-465F-AD6A-DD1699CB9FE5}" type="slidenum">
              <a:rPr kumimoji="0" lang="en-US" sz="800" b="0" i="0" u="none" strike="noStrike" kern="1200" cap="none" spc="0" normalizeH="0" baseline="0" noProof="0" smtClean="0">
                <a:ln>
                  <a:noFill/>
                </a:ln>
                <a:solidFill>
                  <a:prstClr val="white">
                    <a:lumMod val="50000"/>
                  </a:prstClr>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800" b="0" i="0" u="none" strike="noStrike" kern="1200" cap="none" spc="0" normalizeH="0" baseline="0" noProof="0">
              <a:ln>
                <a:noFill/>
              </a:ln>
              <a:solidFill>
                <a:prstClr val="white">
                  <a:lumMod val="50000"/>
                </a:prstClr>
              </a:solidFill>
              <a:effectLst/>
              <a:uLnTx/>
              <a:uFillTx/>
              <a:latin typeface="Arial" panose="020B0604020202020204"/>
              <a:ea typeface="+mn-ea"/>
              <a:cs typeface="+mn-cs"/>
            </a:endParaRPr>
          </a:p>
        </p:txBody>
      </p:sp>
    </p:spTree>
    <p:extLst>
      <p:ext uri="{BB962C8B-B14F-4D97-AF65-F5344CB8AC3E}">
        <p14:creationId xmlns:p14="http://schemas.microsoft.com/office/powerpoint/2010/main" val="3184433304"/>
      </p:ext>
    </p:extLst>
  </p:cSld>
  <p:clrMapOvr>
    <a:masterClrMapping/>
  </p:clrMapOvr>
</p:sld>
</file>

<file path=ppt/theme/theme1.xml><?xml version="1.0" encoding="utf-8"?>
<a:theme xmlns:a="http://schemas.openxmlformats.org/drawingml/2006/main" name="Xcel Energy Template">
  <a:themeElements>
    <a:clrScheme name="Custom 2">
      <a:dk1>
        <a:srgbClr val="0C0C0C"/>
      </a:dk1>
      <a:lt1>
        <a:sysClr val="window" lastClr="FFFFFF"/>
      </a:lt1>
      <a:dk2>
        <a:srgbClr val="0C0C0C"/>
      </a:dk2>
      <a:lt2>
        <a:srgbClr val="E7E6E6"/>
      </a:lt2>
      <a:accent1>
        <a:srgbClr val="0C0C0C"/>
      </a:accent1>
      <a:accent2>
        <a:srgbClr val="00A2C5"/>
      </a:accent2>
      <a:accent3>
        <a:srgbClr val="EE1B2E"/>
      </a:accent3>
      <a:accent4>
        <a:srgbClr val="004B45"/>
      </a:accent4>
      <a:accent5>
        <a:srgbClr val="F9C606"/>
      </a:accent5>
      <a:accent6>
        <a:srgbClr val="7F7F7F"/>
      </a:accent6>
      <a:hlink>
        <a:srgbClr val="EE1B2E"/>
      </a:hlink>
      <a:folHlink>
        <a:srgbClr val="7F7F7F"/>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accent2"/>
        </a:solidFill>
        <a:ln>
          <a:noFill/>
        </a:ln>
      </a:spPr>
      <a:bodyPr lIns="45720" rIns="45720" rtlCol="0" anchor="ctr"/>
      <a:lstStyle>
        <a:defPPr algn="ctr">
          <a:lnSpc>
            <a:spcPct val="85000"/>
          </a:lnSpc>
          <a:defRPr sz="1800" dirty="0">
            <a:solidFill>
              <a:schemeClr val="bg2"/>
            </a:solidFill>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cap="rnd">
          <a:solidFill>
            <a:schemeClr val="accent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lIns="0" tIns="0" rIns="0" bIns="0" rtlCol="0">
        <a:noAutofit/>
      </a:bodyPr>
      <a:lstStyle>
        <a:defPPr algn="l">
          <a:defRPr cap="none" baseline="0" dirty="0" smtClean="0"/>
        </a:defPPr>
      </a:lstStyle>
    </a:txDef>
  </a:objectDefaults>
  <a:extraClrSchemeLst/>
  <a:custClrLst>
    <a:custClr name="Custom Color 1">
      <a:srgbClr val="562450"/>
    </a:custClr>
    <a:custClr name="Custom Color 2">
      <a:srgbClr val="00558B"/>
    </a:custClr>
    <a:custClr name="Custom Color 3">
      <a:srgbClr val="F58021"/>
    </a:custClr>
  </a:custClrLst>
  <a:extLst>
    <a:ext uri="{05A4C25C-085E-4340-85A3-A5531E510DB2}">
      <thm15:themeFamily xmlns:thm15="http://schemas.microsoft.com/office/thememl/2012/main" name="Xcel Energy PowerPoint Template 2020.pptx" id="{2EC45761-DFB9-451B-83C5-F641786523EC}" vid="{9DD647B2-C9AB-4BF5-B1B3-85750A4503A3}"/>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09AD91DDC8DC447816219D9DD4A8512" ma:contentTypeVersion="3" ma:contentTypeDescription="Create a new document." ma:contentTypeScope="" ma:versionID="890b33413a6245fdc1d8f6cf18b5eaa3">
  <xsd:schema xmlns:xsd="http://www.w3.org/2001/XMLSchema" xmlns:xs="http://www.w3.org/2001/XMLSchema" xmlns:p="http://schemas.microsoft.com/office/2006/metadata/properties" xmlns:ns2="7374f6c5-979f-4c1b-82f8-7bd9942510bc" targetNamespace="http://schemas.microsoft.com/office/2006/metadata/properties" ma:root="true" ma:fieldsID="81e044e8469067e78c630ee9478b8836" ns2:_="">
    <xsd:import namespace="7374f6c5-979f-4c1b-82f8-7bd9942510bc"/>
    <xsd:element name="properties">
      <xsd:complexType>
        <xsd:sequence>
          <xsd:element name="documentManagement">
            <xsd:complexType>
              <xsd:all>
                <xsd:element ref="ns2:MediaServiceMetadata" minOccurs="0"/>
                <xsd:element ref="ns2:MediaServiceFastMetadata"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374f6c5-979f-4c1b-82f8-7bd9942510b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72DC05D5-435C-421E-9016-FDD7F24440E1}"/>
</file>

<file path=customXml/itemProps2.xml><?xml version="1.0" encoding="utf-8"?>
<ds:datastoreItem xmlns:ds="http://schemas.openxmlformats.org/officeDocument/2006/customXml" ds:itemID="{7DB78F04-0E0A-4CDB-8AA1-DAFD53D55F84}"/>
</file>

<file path=customXml/itemProps3.xml><?xml version="1.0" encoding="utf-8"?>
<ds:datastoreItem xmlns:ds="http://schemas.openxmlformats.org/officeDocument/2006/customXml" ds:itemID="{C015DBD7-EF78-409A-9CD0-E71473EC1C4D}"/>
</file>

<file path=docProps/app.xml><?xml version="1.0" encoding="utf-8"?>
<Properties xmlns="http://schemas.openxmlformats.org/officeDocument/2006/extended-properties" xmlns:vt="http://schemas.openxmlformats.org/officeDocument/2006/docPropsVTypes">
  <TotalTime>1606</TotalTime>
  <Words>688</Words>
  <Application>Microsoft Office PowerPoint</Application>
  <PresentationFormat>Widescreen</PresentationFormat>
  <Paragraphs>52</Paragraphs>
  <Slides>7</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7</vt:i4>
      </vt:variant>
    </vt:vector>
  </HeadingPairs>
  <TitlesOfParts>
    <vt:vector size="12" baseType="lpstr">
      <vt:lpstr>Arial</vt:lpstr>
      <vt:lpstr>Georgia Pro</vt:lpstr>
      <vt:lpstr>Symbol</vt:lpstr>
      <vt:lpstr>Times New Roman</vt:lpstr>
      <vt:lpstr>Xcel Energy Template</vt:lpstr>
      <vt:lpstr>Action Plan Introduction</vt:lpstr>
      <vt:lpstr>Rule Requirements for statement of need</vt:lpstr>
      <vt:lpstr>Rule Requirements for Action plan</vt:lpstr>
      <vt:lpstr>Examples of Actions to be identified in an action plan NMAC 17.7.3.11(A)</vt:lpstr>
      <vt:lpstr>Examples of Actions to be identified in an action plan NMAC 17.7.3.11(B)</vt:lpstr>
      <vt:lpstr>Status report of 2021 irp action plan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Action Plan Introduction</dc:title>
  <dc:creator>Lees, Zoe E</dc:creator>
  <cp:lastModifiedBy>Lees, Zoe E</cp:lastModifiedBy>
  <cp:revision>6</cp:revision>
  <dcterms:created xsi:type="dcterms:W3CDTF">2023-08-24T18:03:33Z</dcterms:created>
  <dcterms:modified xsi:type="dcterms:W3CDTF">2023-08-26T03:19:43Z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611ac0a8-6b99-444d-a60f-7336bfe397d8_Enabled">
    <vt:lpwstr>true</vt:lpwstr>
  </property>
  <property fmtid="{D5CDD505-2E9C-101B-9397-08002B2CF9AE}" pid="3" name="MSIP_Label_611ac0a8-6b99-444d-a60f-7336bfe397d8_SetDate">
    <vt:lpwstr>2023-08-24T18:41:25Z</vt:lpwstr>
  </property>
  <property fmtid="{D5CDD505-2E9C-101B-9397-08002B2CF9AE}" pid="4" name="MSIP_Label_611ac0a8-6b99-444d-a60f-7336bfe397d8_Method">
    <vt:lpwstr>Standard</vt:lpwstr>
  </property>
  <property fmtid="{D5CDD505-2E9C-101B-9397-08002B2CF9AE}" pid="5" name="MSIP_Label_611ac0a8-6b99-444d-a60f-7336bfe397d8_Name">
    <vt:lpwstr>II - Internal Information</vt:lpwstr>
  </property>
  <property fmtid="{D5CDD505-2E9C-101B-9397-08002B2CF9AE}" pid="6" name="MSIP_Label_611ac0a8-6b99-444d-a60f-7336bfe397d8_SiteId">
    <vt:lpwstr>24b2a583-5c05-4b6a-b4e9-4e12dc0025ad</vt:lpwstr>
  </property>
  <property fmtid="{D5CDD505-2E9C-101B-9397-08002B2CF9AE}" pid="7" name="MSIP_Label_611ac0a8-6b99-444d-a60f-7336bfe397d8_ActionId">
    <vt:lpwstr>67664995-a56e-4730-9213-5c939e23a688</vt:lpwstr>
  </property>
  <property fmtid="{D5CDD505-2E9C-101B-9397-08002B2CF9AE}" pid="8" name="MSIP_Label_611ac0a8-6b99-444d-a60f-7336bfe397d8_ContentBits">
    <vt:lpwstr>0</vt:lpwstr>
  </property>
  <property fmtid="{D5CDD505-2E9C-101B-9397-08002B2CF9AE}" pid="9" name="ContentTypeId">
    <vt:lpwstr>0x010100B09AD91DDC8DC447816219D9DD4A8512</vt:lpwstr>
  </property>
</Properties>
</file>